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5"/>
  </p:sldMasterIdLst>
  <p:notesMasterIdLst>
    <p:notesMasterId r:id="rId7"/>
  </p:notesMasterIdLst>
  <p:sldIdLst>
    <p:sldId id="258" r:id="rId6"/>
  </p:sldIdLst>
  <p:sldSz cx="51206400" cy="32918400"/>
  <p:notesSz cx="9236075" cy="14722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078" userDrawn="1">
          <p15:clr>
            <a:srgbClr val="A4A3A4"/>
          </p15:clr>
        </p15:guide>
        <p15:guide id="2" pos="1612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4B2C655-4672-85D7-3844-2020036E772F}" name="Dallery,Jesse" initials="D" userId="S::dallery@ufl.edu::abc6d8b2-2ea4-4315-8aa0-0d709497a5f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berly DiGioia" initials="KD" lastIdx="1" clrIdx="0"/>
  <p:cmAuthor id="2" name="Elisabeth Houtsmuller" initials="EH" lastIdx="23" clrIdx="1">
    <p:extLst>
      <p:ext uri="{19B8F6BF-5375-455C-9EA6-DF929625EA0E}">
        <p15:presenceInfo xmlns:p15="http://schemas.microsoft.com/office/powerpoint/2012/main" userId="S-1-5-21-642843990-3503109507-2988546093-15145" providerId="AD"/>
      </p:ext>
    </p:extLst>
  </p:cmAuthor>
  <p:cmAuthor id="3" name="Candace Hall" initials="CH" lastIdx="3" clrIdx="2">
    <p:extLst>
      <p:ext uri="{19B8F6BF-5375-455C-9EA6-DF929625EA0E}">
        <p15:presenceInfo xmlns:p15="http://schemas.microsoft.com/office/powerpoint/2012/main" userId="S-1-5-21-642843990-3503109507-2988546093-139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3693D5"/>
    <a:srgbClr val="001E61"/>
    <a:srgbClr val="0070C0"/>
    <a:srgbClr val="009FE4"/>
    <a:srgbClr val="00AEEF"/>
    <a:srgbClr val="1D315A"/>
    <a:srgbClr val="FFC000"/>
    <a:srgbClr val="C9F0FF"/>
    <a:srgbClr val="192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77" autoAdjust="0"/>
    <p:restoredTop sz="92492" autoAdjust="0"/>
  </p:normalViewPr>
  <p:slideViewPr>
    <p:cSldViewPr snapToGrid="0">
      <p:cViewPr varScale="1">
        <p:scale>
          <a:sx n="20" d="100"/>
          <a:sy n="20" d="100"/>
        </p:scale>
        <p:origin x="904" y="296"/>
      </p:cViewPr>
      <p:guideLst>
        <p:guide orient="horz" pos="11078"/>
        <p:guide pos="161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002299" cy="738681"/>
          </a:xfrm>
          <a:prstGeom prst="rect">
            <a:avLst/>
          </a:prstGeom>
        </p:spPr>
        <p:txBody>
          <a:bodyPr vert="horz" lIns="136871" tIns="68435" rIns="136871" bIns="68435" rtlCol="0"/>
          <a:lstStyle>
            <a:lvl1pPr algn="l">
              <a:defRPr sz="18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31641" y="0"/>
            <a:ext cx="4002299" cy="738681"/>
          </a:xfrm>
          <a:prstGeom prst="rect">
            <a:avLst/>
          </a:prstGeom>
        </p:spPr>
        <p:txBody>
          <a:bodyPr vert="horz" lIns="136871" tIns="68435" rIns="136871" bIns="68435" rtlCol="0"/>
          <a:lstStyle>
            <a:lvl1pPr algn="r">
              <a:defRPr sz="1800"/>
            </a:lvl1pPr>
          </a:lstStyle>
          <a:p>
            <a:fld id="{905D5B83-885D-48BA-8063-FD02067A83EC}" type="datetimeFigureOut">
              <a:rPr lang="en-US" smtClean="0"/>
              <a:t>2/23/24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52475" y="1839913"/>
            <a:ext cx="7731125" cy="497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6871" tIns="68435" rIns="136871" bIns="6843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3608" y="7085193"/>
            <a:ext cx="7388860" cy="5796975"/>
          </a:xfrm>
          <a:prstGeom prst="rect">
            <a:avLst/>
          </a:prstGeom>
        </p:spPr>
        <p:txBody>
          <a:bodyPr vert="horz" lIns="136871" tIns="68435" rIns="136871" bIns="6843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13983800"/>
            <a:ext cx="4002299" cy="738679"/>
          </a:xfrm>
          <a:prstGeom prst="rect">
            <a:avLst/>
          </a:prstGeom>
        </p:spPr>
        <p:txBody>
          <a:bodyPr vert="horz" lIns="136871" tIns="68435" rIns="136871" bIns="68435" rtlCol="0" anchor="b"/>
          <a:lstStyle>
            <a:lvl1pPr algn="l">
              <a:defRPr sz="18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31641" y="13983800"/>
            <a:ext cx="4002299" cy="738679"/>
          </a:xfrm>
          <a:prstGeom prst="rect">
            <a:avLst/>
          </a:prstGeom>
        </p:spPr>
        <p:txBody>
          <a:bodyPr vert="horz" lIns="136871" tIns="68435" rIns="136871" bIns="68435" rtlCol="0" anchor="b"/>
          <a:lstStyle>
            <a:lvl1pPr algn="r">
              <a:defRPr sz="1800"/>
            </a:lvl1pPr>
          </a:lstStyle>
          <a:p>
            <a:fld id="{944F893A-EB14-4BBF-BDAB-54078FEBC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837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2215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11079" algn="l" defTabSz="142215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22157" algn="l" defTabSz="142215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33236" algn="l" defTabSz="142215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44314" algn="l" defTabSz="142215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555393" algn="l" defTabSz="142215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266472" algn="l" defTabSz="142215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977550" algn="l" defTabSz="142215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688629" algn="l" defTabSz="142215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2475" y="1839913"/>
            <a:ext cx="7731125" cy="49704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F893A-EB14-4BBF-BDAB-54078FEBC0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735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4DDAF6-88E2-98AA-8CEB-42D84CC604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"/>
            <a:ext cx="51206400" cy="2755902"/>
          </a:xfrm>
          <a:prstGeom prst="rect">
            <a:avLst/>
          </a:prstGeom>
        </p:spPr>
      </p:pic>
      <p:sp>
        <p:nvSpPr>
          <p:cNvPr id="56" name="Text Placeholder 55">
            <a:extLst>
              <a:ext uri="{FF2B5EF4-FFF2-40B4-BE49-F238E27FC236}">
                <a16:creationId xmlns:a16="http://schemas.microsoft.com/office/drawing/2014/main" id="{98F95B55-E1D9-4E36-B21A-3BD1FACA19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68694" y="8587581"/>
            <a:ext cx="22758400" cy="1714500"/>
          </a:xfrm>
          <a:solidFill>
            <a:schemeClr val="tx2"/>
          </a:solidFill>
          <a:ln w="47625">
            <a:solidFill>
              <a:schemeClr val="tx2"/>
            </a:solidFill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7" name="Text Placeholder 55">
            <a:extLst>
              <a:ext uri="{FF2B5EF4-FFF2-40B4-BE49-F238E27FC236}">
                <a16:creationId xmlns:a16="http://schemas.microsoft.com/office/drawing/2014/main" id="{4FCBFD24-4250-4F85-BA33-7230D71966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879306" y="8587024"/>
            <a:ext cx="22758400" cy="1714500"/>
          </a:xfrm>
          <a:solidFill>
            <a:schemeClr val="tx2"/>
          </a:solidFill>
          <a:ln w="47625">
            <a:solidFill>
              <a:schemeClr val="tx2"/>
            </a:solidFill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8" name="Text Placeholder 55">
            <a:extLst>
              <a:ext uri="{FF2B5EF4-FFF2-40B4-BE49-F238E27FC236}">
                <a16:creationId xmlns:a16="http://schemas.microsoft.com/office/drawing/2014/main" id="{82785263-7525-4E1D-82AF-FCE1002734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68694" y="17174423"/>
            <a:ext cx="22758400" cy="1714500"/>
          </a:xfrm>
          <a:solidFill>
            <a:schemeClr val="tx2"/>
          </a:solidFill>
          <a:ln w="47625">
            <a:solidFill>
              <a:schemeClr val="tx2"/>
            </a:solidFill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9" name="Text Placeholder 55">
            <a:extLst>
              <a:ext uri="{FF2B5EF4-FFF2-40B4-BE49-F238E27FC236}">
                <a16:creationId xmlns:a16="http://schemas.microsoft.com/office/drawing/2014/main" id="{9384496E-DCED-4A59-A726-59427F9DF3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879309" y="17151681"/>
            <a:ext cx="22758400" cy="1714500"/>
          </a:xfrm>
          <a:solidFill>
            <a:schemeClr val="tx2"/>
          </a:solidFill>
          <a:ln w="47625">
            <a:solidFill>
              <a:schemeClr val="tx2"/>
            </a:solidFill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0" name="Text Placeholder 55">
            <a:extLst>
              <a:ext uri="{FF2B5EF4-FFF2-40B4-BE49-F238E27FC236}">
                <a16:creationId xmlns:a16="http://schemas.microsoft.com/office/drawing/2014/main" id="{36848A0A-C005-43ED-A27A-551B4DCC712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68694" y="23432431"/>
            <a:ext cx="22758400" cy="1714500"/>
          </a:xfrm>
          <a:solidFill>
            <a:schemeClr val="tx2"/>
          </a:solidFill>
          <a:ln w="47625">
            <a:solidFill>
              <a:schemeClr val="tx2"/>
            </a:solidFill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1" name="Text Placeholder 55">
            <a:extLst>
              <a:ext uri="{FF2B5EF4-FFF2-40B4-BE49-F238E27FC236}">
                <a16:creationId xmlns:a16="http://schemas.microsoft.com/office/drawing/2014/main" id="{FDB4D975-8F2F-421E-9CD6-5FF7CE0515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879306" y="23432431"/>
            <a:ext cx="22758400" cy="1714500"/>
          </a:xfrm>
          <a:solidFill>
            <a:schemeClr val="tx2"/>
          </a:solidFill>
          <a:ln w="47625">
            <a:solidFill>
              <a:schemeClr val="tx2"/>
            </a:solidFill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1" name="Text Placeholder 80">
            <a:extLst>
              <a:ext uri="{FF2B5EF4-FFF2-40B4-BE49-F238E27FC236}">
                <a16:creationId xmlns:a16="http://schemas.microsoft.com/office/drawing/2014/main" id="{9A94A29A-CBAE-42BA-8E73-F6086BC425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68099" y="3778589"/>
            <a:ext cx="48070206" cy="2622648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900"/>
              </a:spcBef>
              <a:buClr>
                <a:srgbClr val="33962C"/>
              </a:buClr>
              <a:defRPr sz="60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Authors List …</a:t>
            </a:r>
          </a:p>
          <a:p>
            <a:pPr lvl="0"/>
            <a:r>
              <a:rPr lang="en-US" dirty="0"/>
              <a:t>Institutions …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B74CB9-6F3F-BAF1-05FF-E6B25DAE5FD4}"/>
              </a:ext>
            </a:extLst>
          </p:cNvPr>
          <p:cNvSpPr/>
          <p:nvPr userDrawn="1"/>
        </p:nvSpPr>
        <p:spPr>
          <a:xfrm>
            <a:off x="0" y="32298717"/>
            <a:ext cx="51206400" cy="685800"/>
          </a:xfrm>
          <a:prstGeom prst="rect">
            <a:avLst/>
          </a:prstGeom>
          <a:gradFill>
            <a:gsLst>
              <a:gs pos="35000">
                <a:schemeClr val="accent2"/>
              </a:gs>
              <a:gs pos="100000">
                <a:schemeClr val="tx2"/>
              </a:gs>
            </a:gsLst>
            <a:lin ang="1620000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Content Placeholder 66">
            <a:extLst>
              <a:ext uri="{FF2B5EF4-FFF2-40B4-BE49-F238E27FC236}">
                <a16:creationId xmlns:a16="http://schemas.microsoft.com/office/drawing/2014/main" id="{22A61D55-6FDC-4F0D-BBF4-353AC69FAF2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568098" y="10333621"/>
            <a:ext cx="22758400" cy="6022181"/>
          </a:xfrm>
          <a:solidFill>
            <a:schemeClr val="bg1"/>
          </a:solidFill>
          <a:ln w="47625">
            <a:solidFill>
              <a:schemeClr val="tx2"/>
            </a:solidFill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[Describe project]</a:t>
            </a:r>
          </a:p>
        </p:txBody>
      </p:sp>
      <p:sp>
        <p:nvSpPr>
          <p:cNvPr id="68" name="Content Placeholder 66">
            <a:extLst>
              <a:ext uri="{FF2B5EF4-FFF2-40B4-BE49-F238E27FC236}">
                <a16:creationId xmlns:a16="http://schemas.microsoft.com/office/drawing/2014/main" id="{537AC782-ED2F-4117-AC72-E68244F3C31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26879306" y="10337146"/>
            <a:ext cx="22758400" cy="6022181"/>
          </a:xfrm>
          <a:solidFill>
            <a:schemeClr val="bg1"/>
          </a:solidFill>
          <a:ln w="47625">
            <a:solidFill>
              <a:schemeClr val="tx2"/>
            </a:solidFill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[Describe project]</a:t>
            </a:r>
          </a:p>
        </p:txBody>
      </p:sp>
      <p:sp>
        <p:nvSpPr>
          <p:cNvPr id="69" name="Content Placeholder 66">
            <a:extLst>
              <a:ext uri="{FF2B5EF4-FFF2-40B4-BE49-F238E27FC236}">
                <a16:creationId xmlns:a16="http://schemas.microsoft.com/office/drawing/2014/main" id="{3898A531-911C-482C-8276-D95AA65BAA9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26879306" y="18919599"/>
            <a:ext cx="22758400" cy="3748088"/>
          </a:xfrm>
          <a:solidFill>
            <a:schemeClr val="bg1"/>
          </a:solidFill>
          <a:ln w="47625">
            <a:solidFill>
              <a:schemeClr val="tx2"/>
            </a:solidFill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[Describe project]</a:t>
            </a:r>
          </a:p>
        </p:txBody>
      </p:sp>
      <p:sp>
        <p:nvSpPr>
          <p:cNvPr id="70" name="Content Placeholder 66">
            <a:extLst>
              <a:ext uri="{FF2B5EF4-FFF2-40B4-BE49-F238E27FC236}">
                <a16:creationId xmlns:a16="http://schemas.microsoft.com/office/drawing/2014/main" id="{109BD676-CAE8-47A3-A37D-5C51B092787A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1568098" y="18906306"/>
            <a:ext cx="22758400" cy="3748088"/>
          </a:xfrm>
          <a:solidFill>
            <a:schemeClr val="bg1"/>
          </a:solidFill>
          <a:ln w="47625">
            <a:solidFill>
              <a:schemeClr val="tx2"/>
            </a:solidFill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[Describe project]</a:t>
            </a:r>
          </a:p>
        </p:txBody>
      </p:sp>
      <p:sp>
        <p:nvSpPr>
          <p:cNvPr id="71" name="Content Placeholder 66">
            <a:extLst>
              <a:ext uri="{FF2B5EF4-FFF2-40B4-BE49-F238E27FC236}">
                <a16:creationId xmlns:a16="http://schemas.microsoft.com/office/drawing/2014/main" id="{2D74EED8-CB3B-4613-B83A-1BF135CFC720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26879306" y="25198888"/>
            <a:ext cx="22758400" cy="6181725"/>
          </a:xfrm>
          <a:solidFill>
            <a:schemeClr val="bg1"/>
          </a:solidFill>
          <a:ln w="47625">
            <a:solidFill>
              <a:schemeClr val="tx2"/>
            </a:solidFill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[Describe project]</a:t>
            </a:r>
          </a:p>
        </p:txBody>
      </p:sp>
      <p:sp>
        <p:nvSpPr>
          <p:cNvPr id="75" name="Content Placeholder 74">
            <a:extLst>
              <a:ext uri="{FF2B5EF4-FFF2-40B4-BE49-F238E27FC236}">
                <a16:creationId xmlns:a16="http://schemas.microsoft.com/office/drawing/2014/main" id="{BEF995E4-D317-492F-9C3C-0DFF86A2B81E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568098" y="25198888"/>
            <a:ext cx="22758400" cy="6181725"/>
          </a:xfrm>
          <a:solidFill>
            <a:schemeClr val="bg1"/>
          </a:solidFill>
          <a:ln w="47625">
            <a:solidFill>
              <a:schemeClr val="tx2"/>
            </a:solidFill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60120" indent="-548640">
              <a:lnSpc>
                <a:spcPct val="100000"/>
              </a:lnSpc>
              <a:spcBef>
                <a:spcPts val="900"/>
              </a:spcBef>
              <a:buClr>
                <a:srgbClr val="192168"/>
              </a:buClr>
              <a:defRPr sz="4200"/>
            </a:lvl2pPr>
          </a:lstStyle>
          <a:p>
            <a:pPr lvl="0"/>
            <a:r>
              <a:rPr lang="en-US" dirty="0"/>
              <a:t>[Describe project]</a:t>
            </a:r>
          </a:p>
        </p:txBody>
      </p:sp>
    </p:spTree>
    <p:extLst>
      <p:ext uri="{BB962C8B-B14F-4D97-AF65-F5344CB8AC3E}">
        <p14:creationId xmlns:p14="http://schemas.microsoft.com/office/powerpoint/2010/main" val="1568258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0440" y="1752603"/>
            <a:ext cx="4416552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0440" y="8763000"/>
            <a:ext cx="4416552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0440" y="30510482"/>
            <a:ext cx="115214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23AD5-D7F5-4243-B90E-7D47B732800E}" type="datetimeFigureOut">
              <a:rPr lang="en-US" smtClean="0"/>
              <a:t>2/23/24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62120" y="30510482"/>
            <a:ext cx="172821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64520" y="30510482"/>
            <a:ext cx="115214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8706D-211C-4757-B849-F1559DE73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139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368" userDrawn="1">
          <p15:clr>
            <a:srgbClr val="F26B43"/>
          </p15:clr>
        </p15:guide>
        <p15:guide id="2" pos="16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FBFB471-2F50-DC4A-917E-19ACED4370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24393" y="7147600"/>
            <a:ext cx="14563935" cy="1713600"/>
          </a:xfrm>
        </p:spPr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92F4775-41A4-F248-B58D-281AF7ED3B8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139600" y="7146000"/>
            <a:ext cx="14565600" cy="1713600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4E35FD6-D540-3B41-B8B0-0F2907A861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24393" y="19252740"/>
            <a:ext cx="33088887" cy="1812422"/>
          </a:xfrm>
        </p:spPr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60657C4-CDCC-674B-8D6D-37A6C61C60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139600" y="27477788"/>
            <a:ext cx="14565605" cy="1714500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4CDD1C3E-DEF0-634B-886D-1A75CAA6A95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425600" y="8933575"/>
            <a:ext cx="14563935" cy="9700545"/>
          </a:xfrm>
        </p:spPr>
        <p:txBody>
          <a:bodyPr>
            <a:norm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3700" kern="100" dirty="0">
                <a:effectLst/>
              </a:rPr>
              <a:t>Tobacco smoking remains the leading cause of preventable disease, disability, and death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3600" dirty="0"/>
              <a:t>Mobile health (mHealth) treatments for smoking cessation have been shown to increase access to smoking cessation treatment</a:t>
            </a:r>
            <a:endParaRPr lang="en-LB" sz="3700" kern="100" dirty="0">
              <a:effectLst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3700" kern="100" dirty="0">
                <a:effectLst/>
              </a:rPr>
              <a:t>Stakeholders have been engaged in preparing  a comparative effectiveness trial that compares two mHealth smoking treatments against each other and referral to the Tobacco Free Florida Phone Quit program</a:t>
            </a:r>
            <a:endParaRPr lang="en-LB" sz="3700" kern="100" dirty="0">
              <a:effectLst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3700" kern="100" dirty="0">
                <a:effectLst/>
              </a:rPr>
              <a:t>Stakeholders involved include patients, community-based organizations, clinicians, health systems representatives, policy makers, payers, and subject area experts</a:t>
            </a:r>
            <a:endParaRPr lang="en-LB" sz="3700" kern="100" dirty="0">
              <a:effectLst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7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45BEA8D5-9EE7-F441-890A-2C4649EA42F7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424393" y="20960269"/>
            <a:ext cx="33087600" cy="11026196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CB6D7C6-DEE6-1A46-92B6-904AB8C0952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418401" y="1587005"/>
            <a:ext cx="48361492" cy="43318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900" dirty="0"/>
              <a:t>Stakeholder Engagement for a Comparative Effectiveness Trial of Mobile Health Smoking Cessation Approaches Among Underserved Patients</a:t>
            </a:r>
          </a:p>
        </p:txBody>
      </p:sp>
      <p:sp>
        <p:nvSpPr>
          <p:cNvPr id="3" name="Notched Right Arrow 2">
            <a:extLst>
              <a:ext uri="{FF2B5EF4-FFF2-40B4-BE49-F238E27FC236}">
                <a16:creationId xmlns:a16="http://schemas.microsoft.com/office/drawing/2014/main" id="{819F18E1-C6B4-325F-FE67-4C495D10CF01}"/>
              </a:ext>
            </a:extLst>
          </p:cNvPr>
          <p:cNvSpPr/>
          <p:nvPr/>
        </p:nvSpPr>
        <p:spPr>
          <a:xfrm>
            <a:off x="1985148" y="26618400"/>
            <a:ext cx="6281505" cy="1477349"/>
          </a:xfrm>
          <a:prstGeom prst="notched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B"/>
          </a:p>
        </p:txBody>
      </p:sp>
      <p:sp>
        <p:nvSpPr>
          <p:cNvPr id="4" name="Notched Right Arrow 3">
            <a:extLst>
              <a:ext uri="{FF2B5EF4-FFF2-40B4-BE49-F238E27FC236}">
                <a16:creationId xmlns:a16="http://schemas.microsoft.com/office/drawing/2014/main" id="{FC89FDE3-8656-1E18-F0EC-54C56F53D756}"/>
              </a:ext>
            </a:extLst>
          </p:cNvPr>
          <p:cNvSpPr/>
          <p:nvPr/>
        </p:nvSpPr>
        <p:spPr>
          <a:xfrm>
            <a:off x="7933857" y="26618400"/>
            <a:ext cx="7569582" cy="1475999"/>
          </a:xfrm>
          <a:prstGeom prst="notched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B"/>
          </a:p>
        </p:txBody>
      </p:sp>
      <p:sp>
        <p:nvSpPr>
          <p:cNvPr id="5" name="Notched Right Arrow 4">
            <a:extLst>
              <a:ext uri="{FF2B5EF4-FFF2-40B4-BE49-F238E27FC236}">
                <a16:creationId xmlns:a16="http://schemas.microsoft.com/office/drawing/2014/main" id="{A68762D5-2427-CAFA-2FC6-92599FCBB41D}"/>
              </a:ext>
            </a:extLst>
          </p:cNvPr>
          <p:cNvSpPr/>
          <p:nvPr/>
        </p:nvSpPr>
        <p:spPr>
          <a:xfrm>
            <a:off x="15216266" y="26616856"/>
            <a:ext cx="14288948" cy="1476000"/>
          </a:xfrm>
          <a:prstGeom prst="notched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B" dirty="0"/>
          </a:p>
        </p:txBody>
      </p:sp>
      <p:sp>
        <p:nvSpPr>
          <p:cNvPr id="6" name="Notched Right Arrow 5">
            <a:extLst>
              <a:ext uri="{FF2B5EF4-FFF2-40B4-BE49-F238E27FC236}">
                <a16:creationId xmlns:a16="http://schemas.microsoft.com/office/drawing/2014/main" id="{A6E13246-4E7B-CA06-9302-88EE788B054D}"/>
              </a:ext>
            </a:extLst>
          </p:cNvPr>
          <p:cNvSpPr/>
          <p:nvPr/>
        </p:nvSpPr>
        <p:spPr>
          <a:xfrm>
            <a:off x="29105249" y="26618400"/>
            <a:ext cx="4997071" cy="1476000"/>
          </a:xfrm>
          <a:prstGeom prst="notchedRightArrow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F04D2D-4654-D141-CFE3-3F3710DF4CB4}"/>
              </a:ext>
            </a:extLst>
          </p:cNvPr>
          <p:cNvSpPr txBox="1"/>
          <p:nvPr/>
        </p:nvSpPr>
        <p:spPr>
          <a:xfrm>
            <a:off x="2020385" y="27020890"/>
            <a:ext cx="58198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Pre-Award</a:t>
            </a:r>
            <a:r>
              <a:rPr lang="en-LB" sz="2800" b="1" dirty="0">
                <a:effectLst/>
              </a:rPr>
              <a:t> </a:t>
            </a:r>
            <a:endParaRPr lang="en-LB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D8BF3C-9ACA-F364-72C5-BAA9523D092F}"/>
              </a:ext>
            </a:extLst>
          </p:cNvPr>
          <p:cNvSpPr txBox="1"/>
          <p:nvPr/>
        </p:nvSpPr>
        <p:spPr>
          <a:xfrm>
            <a:off x="8706359" y="27021600"/>
            <a:ext cx="58198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Pre-Trial</a:t>
            </a:r>
            <a:r>
              <a:rPr lang="en-LB" dirty="0">
                <a:effectLst/>
              </a:rPr>
              <a:t> </a:t>
            </a:r>
            <a:endParaRPr lang="en-L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87E028-6519-6FFD-CAD2-047B93EBF86A}"/>
              </a:ext>
            </a:extLst>
          </p:cNvPr>
          <p:cNvSpPr txBox="1"/>
          <p:nvPr/>
        </p:nvSpPr>
        <p:spPr>
          <a:xfrm>
            <a:off x="29340927" y="27021600"/>
            <a:ext cx="44433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Analysis</a:t>
            </a:r>
            <a:r>
              <a:rPr lang="en-LB" sz="28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L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797ACD-F360-75DE-FB9B-7DE8ED2462B4}"/>
              </a:ext>
            </a:extLst>
          </p:cNvPr>
          <p:cNvSpPr txBox="1"/>
          <p:nvPr/>
        </p:nvSpPr>
        <p:spPr>
          <a:xfrm>
            <a:off x="17466887" y="27021600"/>
            <a:ext cx="92685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Trial Recruitment (33-month period)</a:t>
            </a:r>
            <a:r>
              <a:rPr lang="en-LB" sz="3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L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 descr="Customer review RTL">
            <a:extLst>
              <a:ext uri="{FF2B5EF4-FFF2-40B4-BE49-F238E27FC236}">
                <a16:creationId xmlns:a16="http://schemas.microsoft.com/office/drawing/2014/main" id="{A3F5F44E-DA7E-9832-6C12-FFE9A46486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17341" y="27871665"/>
            <a:ext cx="4114800" cy="41148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1DBDDC0-9D28-7287-07A5-5472069E783B}"/>
              </a:ext>
            </a:extLst>
          </p:cNvPr>
          <p:cNvSpPr txBox="1"/>
          <p:nvPr/>
        </p:nvSpPr>
        <p:spPr>
          <a:xfrm>
            <a:off x="1759977" y="28335038"/>
            <a:ext cx="68607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3600" kern="100" dirty="0">
                <a:solidFill>
                  <a:schemeClr val="accent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Identified members of the Stakeholder Advisory Committee (SAC) and their roles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84BFED7-9DA3-A4E8-04F8-4597673D0D8D}"/>
              </a:ext>
            </a:extLst>
          </p:cNvPr>
          <p:cNvSpPr txBox="1"/>
          <p:nvPr/>
        </p:nvSpPr>
        <p:spPr>
          <a:xfrm>
            <a:off x="7548541" y="22621633"/>
            <a:ext cx="77029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Biannual SAC panels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Quarterly study newsletters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Targeted engagement activities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Tobacco cessation referral training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Workflow Observation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Pre-trial qualitative interviews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8D22C1-5F7A-7CDA-8564-FDDFB6DAB1C1}"/>
              </a:ext>
            </a:extLst>
          </p:cNvPr>
          <p:cNvSpPr txBox="1"/>
          <p:nvPr/>
        </p:nvSpPr>
        <p:spPr>
          <a:xfrm>
            <a:off x="15370697" y="28298816"/>
            <a:ext cx="1366898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3700" kern="100" dirty="0">
                <a:solidFill>
                  <a:schemeClr val="accent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Dissemination of ongoing retention and recruitment rates online via R shiny app</a:t>
            </a:r>
            <a:endParaRPr lang="en-LB" sz="3700" kern="100" dirty="0">
              <a:solidFill>
                <a:schemeClr val="accent2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3700" kern="100" dirty="0">
                <a:solidFill>
                  <a:schemeClr val="accent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Targeted engagement activities with SAC partners and care teams</a:t>
            </a:r>
            <a:endParaRPr lang="en-LB" sz="3700" kern="100" dirty="0">
              <a:solidFill>
                <a:schemeClr val="accent2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" name="Graphic 12" descr="Teacher">
            <a:extLst>
              <a:ext uri="{FF2B5EF4-FFF2-40B4-BE49-F238E27FC236}">
                <a16:creationId xmlns:a16="http://schemas.microsoft.com/office/drawing/2014/main" id="{55A6C6E9-2A9F-3928-CE02-C1A5AE0F64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233442" y="27516606"/>
            <a:ext cx="4114800" cy="4114800"/>
          </a:xfrm>
          <a:prstGeom prst="rect">
            <a:avLst/>
          </a:prstGeom>
        </p:spPr>
      </p:pic>
      <p:pic>
        <p:nvPicPr>
          <p:cNvPr id="14" name="Graphic 13" descr="Target Audience">
            <a:extLst>
              <a:ext uri="{FF2B5EF4-FFF2-40B4-BE49-F238E27FC236}">
                <a16:creationId xmlns:a16="http://schemas.microsoft.com/office/drawing/2014/main" id="{BE14E21E-4E87-D574-B4DA-CAD28DB297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49911" y="22532767"/>
            <a:ext cx="4572000" cy="45720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8D8F8F1-C3C0-8777-B39A-D7065C36661E}"/>
              </a:ext>
            </a:extLst>
          </p:cNvPr>
          <p:cNvSpPr txBox="1"/>
          <p:nvPr/>
        </p:nvSpPr>
        <p:spPr>
          <a:xfrm>
            <a:off x="487680" y="4710136"/>
            <a:ext cx="47209080" cy="1481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6" algn="ctr">
              <a:lnSpc>
                <a:spcPts val="5600"/>
              </a:lnSpc>
            </a:pPr>
            <a:r>
              <a:rPr lang="en-US" sz="4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Melissa Bou Malham, MD</a:t>
            </a:r>
            <a:r>
              <a:rPr lang="en-US" sz="4000" baseline="30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lang="en-US" sz="4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Alexandra Fahnlander</a:t>
            </a:r>
            <a:r>
              <a:rPr lang="en-US" sz="4000" baseline="30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lang="en-US" sz="4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Ryan Theis, PhD</a:t>
            </a:r>
            <a:r>
              <a:rPr lang="en-US" sz="4000" baseline="30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 </a:t>
            </a:r>
            <a:r>
              <a:rPr lang="en-US" sz="4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Mario El Hayek, MD</a:t>
            </a:r>
            <a:r>
              <a:rPr lang="en-US" sz="4000" baseline="30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lang="en-US" sz="4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Shirley Bloodworth</a:t>
            </a:r>
            <a:r>
              <a:rPr lang="en-US" sz="4000" baseline="30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en-US" sz="4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 Jonathan Bricker PhD</a:t>
            </a:r>
            <a:r>
              <a:rPr lang="en-US" sz="4000" baseline="30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r>
              <a:rPr lang="en-US" sz="4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Ji-Hyun Lee, DrPH</a:t>
            </a:r>
            <a:r>
              <a:rPr lang="en-US" sz="4000" baseline="30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r>
              <a:rPr lang="en-US" sz="4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Christopher </a:t>
            </a:r>
            <a:r>
              <a:rPr lang="en-US" sz="4000" dirty="0" err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Cogle</a:t>
            </a:r>
            <a:r>
              <a:rPr lang="en-US" sz="4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MD</a:t>
            </a:r>
            <a:r>
              <a:rPr lang="en-US" sz="4000" baseline="30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r>
              <a:rPr lang="en-US" sz="4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Maribeth Williams, MD</a:t>
            </a:r>
            <a:r>
              <a:rPr lang="en-US" sz="4000" baseline="30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r>
              <a:rPr lang="en-US" sz="4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	</a:t>
            </a:r>
            <a:r>
              <a:rPr lang="en-US" sz="4000" dirty="0" err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Jihane</a:t>
            </a:r>
            <a:r>
              <a:rPr lang="en-US" sz="4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4000" dirty="0" err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Naous</a:t>
            </a:r>
            <a:r>
              <a:rPr lang="en-US" sz="4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MD</a:t>
            </a:r>
            <a:r>
              <a:rPr lang="en-US" sz="4000" baseline="30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 </a:t>
            </a:r>
            <a:r>
              <a:rPr lang="en-US" sz="4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4000" dirty="0" err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Shaunak</a:t>
            </a:r>
            <a:r>
              <a:rPr lang="en-US" sz="4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4000" dirty="0" err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Mulani</a:t>
            </a:r>
            <a:r>
              <a:rPr lang="en-US" sz="4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MD</a:t>
            </a:r>
            <a:r>
              <a:rPr lang="en-US" sz="4000" baseline="30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r>
              <a:rPr lang="en-US" sz="4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Jesse </a:t>
            </a:r>
            <a:r>
              <a:rPr lang="en-US" sz="4000" dirty="0" err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Dallery</a:t>
            </a:r>
            <a:r>
              <a:rPr lang="en-US" sz="4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PhD</a:t>
            </a:r>
            <a:r>
              <a:rPr lang="en-US" sz="4000" baseline="30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 </a:t>
            </a:r>
            <a:r>
              <a:rPr lang="en-US" sz="4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&amp; Ramzi G. </a:t>
            </a:r>
            <a:r>
              <a:rPr lang="en-US" sz="4000" dirty="0" err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Salloum</a:t>
            </a:r>
            <a:r>
              <a:rPr lang="en-US" sz="4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PhD</a:t>
            </a:r>
            <a:r>
              <a:rPr lang="en-US" sz="4000" baseline="30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1,7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EC49C3-3E70-AD50-D2AE-D2BBB056D4A5}"/>
              </a:ext>
            </a:extLst>
          </p:cNvPr>
          <p:cNvSpPr txBox="1"/>
          <p:nvPr/>
        </p:nvSpPr>
        <p:spPr>
          <a:xfrm>
            <a:off x="35333951" y="8933575"/>
            <a:ext cx="14326275" cy="1646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kern="100" dirty="0">
                <a:solidFill>
                  <a:schemeClr val="accent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Pre-Trial SAC Meetings:</a:t>
            </a:r>
            <a:endParaRPr lang="en-LB" sz="3800" b="1" kern="100" dirty="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i="1" kern="100" dirty="0">
                <a:solidFill>
                  <a:schemeClr val="accent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Health system, clinician, and payer group panel:</a:t>
            </a:r>
            <a:endParaRPr lang="en-LB" sz="3800" i="1" kern="100" dirty="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800" kern="100" dirty="0">
                <a:solidFill>
                  <a:schemeClr val="accent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Recommended engaging clinical champions at each clinic</a:t>
            </a:r>
            <a:endParaRPr lang="en-LB" sz="3800" kern="100" dirty="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800" kern="100" dirty="0">
                <a:solidFill>
                  <a:schemeClr val="accent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Informed best methods for research assistants (RAs) engagement with care team staff</a:t>
            </a:r>
            <a:endParaRPr lang="en-LB" sz="3800" kern="100" dirty="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US" sz="3800" kern="100" dirty="0">
                <a:solidFill>
                  <a:schemeClr val="accent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 flagging potential participants based on visit schedules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US" sz="3800" kern="100" dirty="0">
                <a:solidFill>
                  <a:schemeClr val="accent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Encouraged competition among providers to increase referral rates</a:t>
            </a:r>
          </a:p>
          <a:p>
            <a:pPr lvl="2"/>
            <a:endParaRPr lang="en-LB" sz="3800" kern="100" dirty="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i="1" kern="100" dirty="0">
                <a:solidFill>
                  <a:schemeClr val="accent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Patient and community:</a:t>
            </a:r>
            <a:endParaRPr lang="en-LB" sz="3800" kern="100" dirty="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800" i="1" kern="100" dirty="0">
                <a:solidFill>
                  <a:schemeClr val="accent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  <a:r>
              <a:rPr lang="en-US" sz="3800" kern="100" dirty="0">
                <a:solidFill>
                  <a:schemeClr val="accent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ecognized the importance of having different ways to follow-up with patients</a:t>
            </a:r>
          </a:p>
          <a:p>
            <a:pPr lvl="1"/>
            <a:endParaRPr lang="en-US" sz="3800" kern="100" dirty="0">
              <a:solidFill>
                <a:schemeClr val="accent2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en-US" sz="3800" kern="100" dirty="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3800" b="1" kern="100" dirty="0">
                <a:solidFill>
                  <a:schemeClr val="accent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Tobacco Cessation Referral Training: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kern="100" dirty="0">
                <a:solidFill>
                  <a:schemeClr val="accent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Provided an opportunity to build relationships with care team members</a:t>
            </a:r>
            <a:endParaRPr lang="en-LB" sz="3800" kern="100" dirty="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kern="100" dirty="0">
                <a:solidFill>
                  <a:schemeClr val="accent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Reviewed methods for connecting patients via study staff</a:t>
            </a:r>
          </a:p>
          <a:p>
            <a:endParaRPr lang="en-US" sz="3800" kern="100" dirty="0">
              <a:solidFill>
                <a:schemeClr val="accent2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800" kern="100" dirty="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3800" b="1" kern="1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Care Team Interviews: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kern="1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Provided insight on care team knowledge and beliefs about referral methods and interventions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kern="1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Consensus that there is a strong need for referrals to evidence-based interventions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kern="1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Suggested that nursing staff are key players in the completion of screening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935ABA8-0454-9F9B-C6CF-3B3CED91DB8C}"/>
              </a:ext>
            </a:extLst>
          </p:cNvPr>
          <p:cNvSpPr txBox="1"/>
          <p:nvPr/>
        </p:nvSpPr>
        <p:spPr>
          <a:xfrm>
            <a:off x="1566657" y="21055452"/>
            <a:ext cx="329466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B" sz="4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PCORI’s Engagement Rubric </a:t>
            </a:r>
            <a:r>
              <a:rPr lang="en-US" sz="4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</a:t>
            </a:r>
            <a:r>
              <a:rPr lang="en-US" sz="4000" b="0" i="0" u="none" strike="noStrike" dirty="0"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ovided guidance on methods for engaging stakeholder partners throughout each phase of a research study.</a:t>
            </a:r>
            <a:endParaRPr lang="en-LB" sz="4000" dirty="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44" name="Table 21">
            <a:extLst>
              <a:ext uri="{FF2B5EF4-FFF2-40B4-BE49-F238E27FC236}">
                <a16:creationId xmlns:a16="http://schemas.microsoft.com/office/drawing/2014/main" id="{0A15E8FD-91E9-993F-14BF-E08BC1BC94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7567671"/>
              </p:ext>
            </p:extLst>
          </p:nvPr>
        </p:nvGraphicFramePr>
        <p:xfrm>
          <a:off x="16660490" y="11274049"/>
          <a:ext cx="17809920" cy="2525872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5936640">
                  <a:extLst>
                    <a:ext uri="{9D8B030D-6E8A-4147-A177-3AD203B41FA5}">
                      <a16:colId xmlns:a16="http://schemas.microsoft.com/office/drawing/2014/main" val="3831132213"/>
                    </a:ext>
                  </a:extLst>
                </a:gridCol>
                <a:gridCol w="5936640">
                  <a:extLst>
                    <a:ext uri="{9D8B030D-6E8A-4147-A177-3AD203B41FA5}">
                      <a16:colId xmlns:a16="http://schemas.microsoft.com/office/drawing/2014/main" val="3408054758"/>
                    </a:ext>
                  </a:extLst>
                </a:gridCol>
                <a:gridCol w="5936640">
                  <a:extLst>
                    <a:ext uri="{9D8B030D-6E8A-4147-A177-3AD203B41FA5}">
                      <a16:colId xmlns:a16="http://schemas.microsoft.com/office/drawing/2014/main" val="523179732"/>
                    </a:ext>
                  </a:extLst>
                </a:gridCol>
              </a:tblGrid>
              <a:tr h="727552">
                <a:tc>
                  <a:txBody>
                    <a:bodyPr/>
                    <a:lstStyle/>
                    <a:p>
                      <a:pPr algn="ctr"/>
                      <a:r>
                        <a:rPr lang="en-LB" sz="3400" b="1" dirty="0"/>
                        <a:t>Planning the Study</a:t>
                      </a:r>
                      <a:endParaRPr lang="en-LB" sz="3400" b="1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LB" sz="3400" b="1" dirty="0"/>
                        <a:t>Conducting the Study</a:t>
                      </a:r>
                      <a:endParaRPr lang="en-LB" sz="3400" b="1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LB" sz="3400" b="1" dirty="0"/>
                        <a:t>Disseminating Study Results</a:t>
                      </a:r>
                      <a:endParaRPr lang="en-LB" sz="3400" b="1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3278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lvl="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kern="1200" dirty="0">
                          <a:solidFill>
                            <a:schemeClr val="accent2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Integrated feedback from stakeholders in developing research questions, outcomes, and study 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LB" sz="2800" dirty="0">
                          <a:solidFill>
                            <a:schemeClr val="accent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Described how partners will participate in the study conduct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LB" sz="2800" dirty="0">
                          <a:solidFill>
                            <a:schemeClr val="accent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Described how stakeholders will be involved in disseminating study results clearly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2968746"/>
                  </a:ext>
                </a:extLst>
              </a:tr>
            </a:tbl>
          </a:graphicData>
        </a:graphic>
      </p:graphicFrame>
      <p:graphicFrame>
        <p:nvGraphicFramePr>
          <p:cNvPr id="45" name="Table 23">
            <a:extLst>
              <a:ext uri="{FF2B5EF4-FFF2-40B4-BE49-F238E27FC236}">
                <a16:creationId xmlns:a16="http://schemas.microsoft.com/office/drawing/2014/main" id="{C3DDAD1C-544E-C1C3-4331-72E1F0DFEA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450744"/>
              </p:ext>
            </p:extLst>
          </p:nvPr>
        </p:nvGraphicFramePr>
        <p:xfrm>
          <a:off x="16660800" y="15190895"/>
          <a:ext cx="17809920" cy="2725272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6063305">
                  <a:extLst>
                    <a:ext uri="{9D8B030D-6E8A-4147-A177-3AD203B41FA5}">
                      <a16:colId xmlns:a16="http://schemas.microsoft.com/office/drawing/2014/main" val="2214956782"/>
                    </a:ext>
                  </a:extLst>
                </a:gridCol>
                <a:gridCol w="5791200">
                  <a:extLst>
                    <a:ext uri="{9D8B030D-6E8A-4147-A177-3AD203B41FA5}">
                      <a16:colId xmlns:a16="http://schemas.microsoft.com/office/drawing/2014/main" val="4169002849"/>
                    </a:ext>
                  </a:extLst>
                </a:gridCol>
                <a:gridCol w="5955415">
                  <a:extLst>
                    <a:ext uri="{9D8B030D-6E8A-4147-A177-3AD203B41FA5}">
                      <a16:colId xmlns:a16="http://schemas.microsoft.com/office/drawing/2014/main" val="1608620430"/>
                    </a:ext>
                  </a:extLst>
                </a:gridCol>
              </a:tblGrid>
              <a:tr h="2725272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LB" sz="2800" b="0" dirty="0">
                          <a:solidFill>
                            <a:schemeClr val="accent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Partners reviewed the research plan and abstract and ensured interventions benefit the populations each stakeholder represents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LB" sz="2800" b="0" dirty="0">
                          <a:solidFill>
                            <a:schemeClr val="accent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Stakeholders advised on the cultural tailoring of interventions and recruitment of diverse patient populations with a special focus on the Florida Latino population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LB" sz="2800" b="0" dirty="0">
                          <a:solidFill>
                            <a:schemeClr val="accent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OneFlorida+ will be used to disseminate study findings to medical institutions, community payers, health clinics, providers, and patients.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3598961"/>
                  </a:ext>
                </a:extLst>
              </a:tr>
            </a:tbl>
          </a:graphicData>
        </a:graphic>
      </p:graphicFrame>
      <p:sp>
        <p:nvSpPr>
          <p:cNvPr id="46" name="Down Arrow 45">
            <a:extLst>
              <a:ext uri="{FF2B5EF4-FFF2-40B4-BE49-F238E27FC236}">
                <a16:creationId xmlns:a16="http://schemas.microsoft.com/office/drawing/2014/main" id="{53792AD0-F5F2-B75F-65FD-408434F3A669}"/>
              </a:ext>
            </a:extLst>
          </p:cNvPr>
          <p:cNvSpPr/>
          <p:nvPr/>
        </p:nvSpPr>
        <p:spPr>
          <a:xfrm>
            <a:off x="19061914" y="13922913"/>
            <a:ext cx="828000" cy="1116000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B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27C0D20-16F6-3BD8-A559-7C3EBABCAA48}"/>
              </a:ext>
            </a:extLst>
          </p:cNvPr>
          <p:cNvSpPr txBox="1"/>
          <p:nvPr/>
        </p:nvSpPr>
        <p:spPr>
          <a:xfrm>
            <a:off x="16647643" y="17998182"/>
            <a:ext cx="8955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B" sz="36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Figure 2. PCORI’s Engagement Rubric</a:t>
            </a:r>
            <a:endParaRPr lang="en-LB" sz="1600" b="1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Content Placeholder 25">
            <a:extLst>
              <a:ext uri="{FF2B5EF4-FFF2-40B4-BE49-F238E27FC236}">
                <a16:creationId xmlns:a16="http://schemas.microsoft.com/office/drawing/2014/main" id="{D107EB37-A5A2-F108-3449-F6AAB8E2D537}"/>
              </a:ext>
            </a:extLst>
          </p:cNvPr>
          <p:cNvSpPr txBox="1">
            <a:spLocks/>
          </p:cNvSpPr>
          <p:nvPr/>
        </p:nvSpPr>
        <p:spPr>
          <a:xfrm>
            <a:off x="35139600" y="8933575"/>
            <a:ext cx="14537676" cy="17717941"/>
          </a:xfrm>
          <a:prstGeom prst="rect">
            <a:avLst/>
          </a:prstGeom>
          <a:noFill/>
          <a:ln w="47625">
            <a:solidFill>
              <a:schemeClr val="tx2"/>
            </a:solidFill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None/>
              <a:defRPr sz="4000" kern="12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C70C91C-021A-0792-65A2-2AE57D506ED4}"/>
              </a:ext>
            </a:extLst>
          </p:cNvPr>
          <p:cNvGrpSpPr/>
          <p:nvPr/>
        </p:nvGrpSpPr>
        <p:grpSpPr>
          <a:xfrm>
            <a:off x="13532141" y="22151885"/>
            <a:ext cx="21339962" cy="4359008"/>
            <a:chOff x="17111007" y="10221798"/>
            <a:chExt cx="16328026" cy="3517246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AF25114D-7F00-DF97-CF7E-0B15C4146A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5" t="7071" r="7775" b="19645"/>
            <a:stretch/>
          </p:blipFill>
          <p:spPr>
            <a:xfrm>
              <a:off x="18864000" y="11125746"/>
              <a:ext cx="12822041" cy="2613298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80DC228-16E7-1755-A14B-7CE280A37F39}"/>
                </a:ext>
              </a:extLst>
            </p:cNvPr>
            <p:cNvSpPr txBox="1"/>
            <p:nvPr/>
          </p:nvSpPr>
          <p:spPr>
            <a:xfrm>
              <a:off x="17111007" y="10221798"/>
              <a:ext cx="16328026" cy="422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1D315A"/>
                  </a:solidFill>
                  <a:latin typeface="Open Sans" panose="020B0606030504020204"/>
                </a:rPr>
                <a:t>Patients will be randomized into one of three arms offered in both English and Spanish</a:t>
              </a:r>
              <a:endParaRPr lang="en-US" sz="2800" dirty="0">
                <a:solidFill>
                  <a:srgbClr val="1D315A"/>
                </a:solidFill>
                <a:latin typeface="Open Sans" panose="020B0606030504020204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4DA0903-DFE3-4308-5436-B1888ECBC128}"/>
                </a:ext>
              </a:extLst>
            </p:cNvPr>
            <p:cNvSpPr txBox="1"/>
            <p:nvPr/>
          </p:nvSpPr>
          <p:spPr>
            <a:xfrm>
              <a:off x="18459832" y="10715714"/>
              <a:ext cx="14383771" cy="4221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800" i="1" dirty="0">
                  <a:solidFill>
                    <a:srgbClr val="1D315A"/>
                  </a:solidFill>
                  <a:latin typeface="Open Sans" panose="020B0606030504020204"/>
                </a:rPr>
                <a:t>All treatment arms are evidence-based and can improve smoking cessation among patients</a:t>
              </a:r>
            </a:p>
          </p:txBody>
        </p:sp>
      </p:grpSp>
      <p:sp>
        <p:nvSpPr>
          <p:cNvPr id="21" name="Content Placeholder 25">
            <a:extLst>
              <a:ext uri="{FF2B5EF4-FFF2-40B4-BE49-F238E27FC236}">
                <a16:creationId xmlns:a16="http://schemas.microsoft.com/office/drawing/2014/main" id="{BF326C8F-D404-F746-6E4C-6507361053DD}"/>
              </a:ext>
            </a:extLst>
          </p:cNvPr>
          <p:cNvSpPr txBox="1">
            <a:spLocks/>
          </p:cNvSpPr>
          <p:nvPr/>
        </p:nvSpPr>
        <p:spPr>
          <a:xfrm>
            <a:off x="35139600" y="29183717"/>
            <a:ext cx="14565605" cy="2802748"/>
          </a:xfrm>
          <a:prstGeom prst="rect">
            <a:avLst/>
          </a:prstGeom>
          <a:solidFill>
            <a:schemeClr val="bg1"/>
          </a:solidFill>
          <a:ln w="47625">
            <a:solidFill>
              <a:schemeClr val="tx2"/>
            </a:solidFill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None/>
              <a:defRPr sz="4000" kern="12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725DD9D-7661-5CA6-5092-49D934626062}"/>
              </a:ext>
            </a:extLst>
          </p:cNvPr>
          <p:cNvSpPr txBox="1"/>
          <p:nvPr/>
        </p:nvSpPr>
        <p:spPr>
          <a:xfrm>
            <a:off x="35214287" y="29395135"/>
            <a:ext cx="145656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Feedback from stakeholder engagement activities provided meaningful direction for increasing and maintaining clinic engagement during recruitment.</a:t>
            </a:r>
            <a:endParaRPr lang="en-LB" sz="3600" dirty="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3C587D26-DDB4-3348-3948-4800C3117BF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0843" y="7511454"/>
            <a:ext cx="2286000" cy="228600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B736A425-0BE1-304C-035F-C8AEBB79F836}"/>
              </a:ext>
            </a:extLst>
          </p:cNvPr>
          <p:cNvSpPr txBox="1"/>
          <p:nvPr/>
        </p:nvSpPr>
        <p:spPr>
          <a:xfrm>
            <a:off x="19475914" y="7558875"/>
            <a:ext cx="502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001E61"/>
                </a:solidFill>
                <a:latin typeface="Open Sans" panose="020B0606030504020204"/>
              </a:rPr>
              <a:t>iCanQuit</a:t>
            </a:r>
            <a:r>
              <a:rPr lang="en-US" sz="3200" b="1" dirty="0">
                <a:solidFill>
                  <a:srgbClr val="001E61"/>
                </a:solidFill>
                <a:latin typeface="Open Sans" panose="020B0606030504020204"/>
              </a:rPr>
              <a:t>+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056C166-7E8B-0067-81D3-A9264443F7AE}"/>
              </a:ext>
            </a:extLst>
          </p:cNvPr>
          <p:cNvSpPr txBox="1"/>
          <p:nvPr/>
        </p:nvSpPr>
        <p:spPr>
          <a:xfrm>
            <a:off x="19365077" y="8167102"/>
            <a:ext cx="5029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1D315A"/>
                </a:solidFill>
                <a:latin typeface="Open Sans" panose="020B0606030504020204"/>
              </a:rPr>
              <a:t>A smartphone-based acceptance and commitment and therapy (ACT) application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123C5C3-21CF-A220-C7CB-6EF0EB9289B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7607" y="7513200"/>
            <a:ext cx="2286000" cy="22860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0B6A9257-37BE-36C7-2ABE-8221CEA3D8F4}"/>
              </a:ext>
            </a:extLst>
          </p:cNvPr>
          <p:cNvSpPr txBox="1"/>
          <p:nvPr/>
        </p:nvSpPr>
        <p:spPr>
          <a:xfrm>
            <a:off x="28366738" y="8168400"/>
            <a:ext cx="5257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>
                <a:latin typeface="Open Sans" panose="020B0606030504020204"/>
              </a:defRPr>
            </a:lvl1pPr>
          </a:lstStyle>
          <a:p>
            <a:r>
              <a:rPr lang="en-US" sz="2800" dirty="0">
                <a:solidFill>
                  <a:srgbClr val="1D315A"/>
                </a:solidFill>
              </a:rPr>
              <a:t>UF developed incentive-based contingency management (CM) therapy based on participant CO output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341C291-85EA-BAF1-CCE2-81C483C45136}"/>
              </a:ext>
            </a:extLst>
          </p:cNvPr>
          <p:cNvSpPr txBox="1"/>
          <p:nvPr/>
        </p:nvSpPr>
        <p:spPr>
          <a:xfrm>
            <a:off x="28366738" y="7560000"/>
            <a:ext cx="502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1E61"/>
                </a:solidFill>
                <a:latin typeface="Open Sans" panose="020B0606030504020204"/>
              </a:rPr>
              <a:t>Motiv8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E7FE591-040E-9963-1E01-3A8160C18CFE}"/>
              </a:ext>
            </a:extLst>
          </p:cNvPr>
          <p:cNvSpPr txBox="1"/>
          <p:nvPr/>
        </p:nvSpPr>
        <p:spPr>
          <a:xfrm>
            <a:off x="16646400" y="10042811"/>
            <a:ext cx="9944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B" sz="36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Figure 1. mHeath Applications Description</a:t>
            </a:r>
            <a:endParaRPr lang="en-LB" sz="1600" b="1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Down Arrow 50">
            <a:extLst>
              <a:ext uri="{FF2B5EF4-FFF2-40B4-BE49-F238E27FC236}">
                <a16:creationId xmlns:a16="http://schemas.microsoft.com/office/drawing/2014/main" id="{540F1E35-3FCA-F3DA-E7CE-BD2D0780A56A}"/>
              </a:ext>
            </a:extLst>
          </p:cNvPr>
          <p:cNvSpPr/>
          <p:nvPr/>
        </p:nvSpPr>
        <p:spPr>
          <a:xfrm>
            <a:off x="31148577" y="13921200"/>
            <a:ext cx="828000" cy="1116000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B"/>
          </a:p>
        </p:txBody>
      </p:sp>
      <p:sp>
        <p:nvSpPr>
          <p:cNvPr id="52" name="Down Arrow 51">
            <a:extLst>
              <a:ext uri="{FF2B5EF4-FFF2-40B4-BE49-F238E27FC236}">
                <a16:creationId xmlns:a16="http://schemas.microsoft.com/office/drawing/2014/main" id="{A9FDC8F1-D4CA-1081-F926-A178763B3B9A}"/>
              </a:ext>
            </a:extLst>
          </p:cNvPr>
          <p:cNvSpPr/>
          <p:nvPr/>
        </p:nvSpPr>
        <p:spPr>
          <a:xfrm>
            <a:off x="25263607" y="13922913"/>
            <a:ext cx="828000" cy="1116000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B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6CD88F9-CEA3-491F-65CC-52212647AB99}"/>
              </a:ext>
            </a:extLst>
          </p:cNvPr>
          <p:cNvSpPr txBox="1"/>
          <p:nvPr/>
        </p:nvSpPr>
        <p:spPr>
          <a:xfrm>
            <a:off x="4224427" y="6177349"/>
            <a:ext cx="437343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i="1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Department of Health Outcomes and Biomedical Informatics, University of Florida College of Medicine</a:t>
            </a:r>
            <a:r>
              <a:rPr lang="en-US" sz="2700" i="1" baseline="30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lang="en-US" sz="27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Health Outcomes and Policy, University of Florida</a:t>
            </a:r>
            <a:r>
              <a:rPr lang="en-US" sz="2700" baseline="30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en-US" sz="27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2700" i="1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Department of Psychology, University of Washington</a:t>
            </a:r>
            <a:r>
              <a:rPr lang="en-US" sz="2700" i="1" baseline="30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r>
              <a:rPr lang="en-US" sz="2700" i="1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Department of Biostatistics, University of Florida</a:t>
            </a:r>
            <a:r>
              <a:rPr lang="en-US" sz="2700" i="1" baseline="30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						</a:t>
            </a:r>
            <a:r>
              <a:rPr lang="en-US" sz="2700" i="1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Department of Medicine, University of Florida</a:t>
            </a:r>
            <a:r>
              <a:rPr lang="en-US" sz="2700" i="1" baseline="30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r>
              <a:rPr lang="en-US" sz="2700" i="1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Department of Psychology, University of Florida</a:t>
            </a:r>
            <a:r>
              <a:rPr lang="en-US" sz="2700" i="1" baseline="30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  <a:r>
              <a:rPr lang="en-US" sz="2700" i="1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Health Cancer Center, University of Florida</a:t>
            </a:r>
            <a:r>
              <a:rPr lang="en-US" sz="2700" i="1" baseline="300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</a:t>
            </a:r>
            <a:endParaRPr lang="en-US" sz="2700" baseline="30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LB" sz="2600" dirty="0"/>
          </a:p>
        </p:txBody>
      </p:sp>
    </p:spTree>
    <p:extLst>
      <p:ext uri="{BB962C8B-B14F-4D97-AF65-F5344CB8AC3E}">
        <p14:creationId xmlns:p14="http://schemas.microsoft.com/office/powerpoint/2010/main" val="2171552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CORI">
      <a:dk1>
        <a:srgbClr val="303030"/>
      </a:dk1>
      <a:lt1>
        <a:srgbClr val="FFFFFF"/>
      </a:lt1>
      <a:dk2>
        <a:srgbClr val="00AEEF"/>
      </a:dk2>
      <a:lt2>
        <a:srgbClr val="76BC20"/>
      </a:lt2>
      <a:accent1>
        <a:srgbClr val="013A81"/>
      </a:accent1>
      <a:accent2>
        <a:srgbClr val="001E61"/>
      </a:accent2>
      <a:accent3>
        <a:srgbClr val="267D9E"/>
      </a:accent3>
      <a:accent4>
        <a:srgbClr val="7F2A6E"/>
      </a:accent4>
      <a:accent5>
        <a:srgbClr val="E6552C"/>
      </a:accent5>
      <a:accent6>
        <a:srgbClr val="3396BB"/>
      </a:accent6>
      <a:hlink>
        <a:srgbClr val="267D9E"/>
      </a:hlink>
      <a:folHlink>
        <a:srgbClr val="7F2A6E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de87687-df34-43a7-86a1-f1c00195dd93">
      <Terms xmlns="http://schemas.microsoft.com/office/infopath/2007/PartnerControls"/>
    </lcf76f155ced4ddcb4097134ff3c332f>
    <TaxCatchAll xmlns="f3741e23-c059-4cf4-a06a-51a466296b32" xsi:nil="true"/>
    <PublishingExpirationDate xmlns="http://schemas.microsoft.com/sharepoint/v3" xsi:nil="true"/>
    <PublishingStartDate xmlns="http://schemas.microsoft.com/sharepoint/v3" xsi:nil="true"/>
    <_dlc_DocId xmlns="f3741e23-c059-4cf4-a06a-51a466296b32">MS12-1552121979-309</_dlc_DocId>
    <_dlc_DocIdUrl xmlns="f3741e23-c059-4cf4-a06a-51a466296b32">
      <Url>https://pcori.sharepoint.com/am/2023PAM/_layouts/15/DocIdRedir.aspx?ID=MS12-1552121979-309</Url>
      <Description>MS12-1552121979-309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4CF35280B94143B982DB018D36740E" ma:contentTypeVersion="12" ma:contentTypeDescription="Create a new document." ma:contentTypeScope="" ma:versionID="1a5c2d82014a7af3c783788b37cd7f08">
  <xsd:schema xmlns:xsd="http://www.w3.org/2001/XMLSchema" xmlns:xs="http://www.w3.org/2001/XMLSchema" xmlns:p="http://schemas.microsoft.com/office/2006/metadata/properties" xmlns:ns1="http://schemas.microsoft.com/sharepoint/v3" xmlns:ns2="f3741e23-c059-4cf4-a06a-51a466296b32" xmlns:ns3="3de87687-df34-43a7-86a1-f1c00195dd93" targetNamespace="http://schemas.microsoft.com/office/2006/metadata/properties" ma:root="true" ma:fieldsID="aa9ebeb9ae4a897c05d5f645b9f12069" ns1:_="" ns2:_="" ns3:_="">
    <xsd:import namespace="http://schemas.microsoft.com/sharepoint/v3"/>
    <xsd:import namespace="f3741e23-c059-4cf4-a06a-51a466296b32"/>
    <xsd:import namespace="3de87687-df34-43a7-86a1-f1c00195dd9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741e23-c059-4cf4-a06a-51a466296b3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dac8b741-e509-4a9b-894e-7fd90603b44d}" ma:internalName="TaxCatchAll" ma:showField="CatchAllData" ma:web="f3741e23-c059-4cf4-a06a-51a466296b3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e87687-df34-43a7-86a1-f1c00195dd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28d6dba-a39e-46cd-9eae-7dcbb6ea47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098DBCA-2C8A-4A62-A07A-02435E69018A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D731C648-5385-428E-BCAA-FDB63A1D29C2}">
  <ds:schemaRefs>
    <ds:schemaRef ds:uri="http://purl.org/dc/dcmitype/"/>
    <ds:schemaRef ds:uri="f3741e23-c059-4cf4-a06a-51a466296b32"/>
    <ds:schemaRef ds:uri="http://schemas.microsoft.com/sharepoint/v3"/>
    <ds:schemaRef ds:uri="http://schemas.openxmlformats.org/package/2006/metadata/core-properties"/>
    <ds:schemaRef ds:uri="http://purl.org/dc/terms/"/>
    <ds:schemaRef ds:uri="3de87687-df34-43a7-86a1-f1c00195dd93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AE0A9D2-02AE-4E99-807F-E5BC51D6ADF7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5041E5B-ADA5-4FD0-8421-DC11F0EB7E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3741e23-c059-4cf4-a06a-51a466296b32"/>
    <ds:schemaRef ds:uri="3de87687-df34-43a7-86a1-f1c00195dd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18592</TotalTime>
  <Words>638</Words>
  <Application>Microsoft Macintosh PowerPoint</Application>
  <PresentationFormat>Custom</PresentationFormat>
  <Paragraphs>78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Blake Whitney</dc:creator>
  <cp:lastModifiedBy>Bou Malham, Melissa</cp:lastModifiedBy>
  <cp:revision>397</cp:revision>
  <cp:lastPrinted>2018-06-20T18:35:56Z</cp:lastPrinted>
  <dcterms:created xsi:type="dcterms:W3CDTF">2017-03-30T15:39:35Z</dcterms:created>
  <dcterms:modified xsi:type="dcterms:W3CDTF">2024-02-23T16:39:02Z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0x010100F14CF35280B94143B982DB018D36740E</vt:lpwstr>
  </property>
  <property fmtid="{D5CDD505-2E9C-101B-9397-08002B2CF9AE}" pid="3" name="_dlc_DocIdItemGuid">
    <vt:lpwstr>3280520b-06b6-494a-9a2b-2c5ff010e747</vt:lpwstr>
  </property>
  <property fmtid="{D5CDD505-2E9C-101B-9397-08002B2CF9AE}" pid="4" name="MediaServiceImageTags">
    <vt:lpwstr/>
  </property>
</Properties>
</file>