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43891200" cy="32918400"/>
  <p:notesSz cx="9180513" cy="6894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errence-kominsky" initials="t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D6FF"/>
    <a:srgbClr val="F36F21"/>
    <a:srgbClr val="66CCFF"/>
    <a:srgbClr val="F9CD75"/>
    <a:srgbClr val="162C55"/>
    <a:srgbClr val="005596"/>
    <a:srgbClr val="000099"/>
    <a:srgbClr val="6D9AC3"/>
    <a:srgbClr val="FF66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854"/>
    <p:restoredTop sz="99389" autoAdjust="0"/>
  </p:normalViewPr>
  <p:slideViewPr>
    <p:cSldViewPr>
      <p:cViewPr varScale="1">
        <p:scale>
          <a:sx n="23" d="100"/>
          <a:sy n="23" d="100"/>
        </p:scale>
        <p:origin x="2664" y="248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0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D6A05C-AF09-DD4E-A1E6-F1A8533F133A}" type="doc">
      <dgm:prSet loTypeId="urn:microsoft.com/office/officeart/2005/8/layout/process1" loCatId="" qsTypeId="urn:microsoft.com/office/officeart/2005/8/quickstyle/simple1" qsCatId="simple" csTypeId="urn:microsoft.com/office/officeart/2005/8/colors/accent0_3" csCatId="mainScheme" phldr="1"/>
      <dgm:spPr/>
    </dgm:pt>
    <dgm:pt modelId="{18C2A756-06A5-7E43-A220-BB3D47915E85}">
      <dgm:prSet phldrT="[Text]" custT="1"/>
      <dgm:spPr>
        <a:solidFill>
          <a:srgbClr val="274672"/>
        </a:solidFill>
      </dgm:spPr>
      <dgm:t>
        <a:bodyPr/>
        <a:lstStyle/>
        <a:p>
          <a:r>
            <a:rPr lang="en-US" sz="4000" b="1" i="1" dirty="0">
              <a:latin typeface="Gentona SemiBold Italic" pitchFamily="2" charset="77"/>
            </a:rPr>
            <a:t>ASK</a:t>
          </a:r>
          <a:r>
            <a:rPr lang="en-US" sz="3200" dirty="0"/>
            <a:t> </a:t>
          </a:r>
          <a:br>
            <a:rPr lang="en-US" sz="3200" dirty="0"/>
          </a:br>
          <a:r>
            <a:rPr lang="en-US" sz="3200" b="0" i="0" dirty="0">
              <a:latin typeface="Gentona Book" pitchFamily="2" charset="77"/>
            </a:rPr>
            <a:t>patients about smoking status</a:t>
          </a:r>
        </a:p>
      </dgm:t>
    </dgm:pt>
    <dgm:pt modelId="{A5D80A24-8C53-0C4E-A45B-5A47AC1EDD29}" type="parTrans" cxnId="{A7CB1366-29F9-5041-B2F0-2A69A8F2305F}">
      <dgm:prSet/>
      <dgm:spPr/>
      <dgm:t>
        <a:bodyPr/>
        <a:lstStyle/>
        <a:p>
          <a:endParaRPr lang="en-US"/>
        </a:p>
      </dgm:t>
    </dgm:pt>
    <dgm:pt modelId="{1ABD6A7B-7135-B44B-A9EF-78EA5A075E8A}" type="sibTrans" cxnId="{A7CB1366-29F9-5041-B2F0-2A69A8F2305F}">
      <dgm:prSet/>
      <dgm:spPr>
        <a:solidFill>
          <a:srgbClr val="91B3C5"/>
        </a:solidFill>
      </dgm:spPr>
      <dgm:t>
        <a:bodyPr/>
        <a:lstStyle/>
        <a:p>
          <a:endParaRPr lang="en-US"/>
        </a:p>
      </dgm:t>
    </dgm:pt>
    <dgm:pt modelId="{232A43F9-B750-BA48-9EB8-85E65475AACB}">
      <dgm:prSet phldrT="[Text]" custT="1"/>
      <dgm:spPr>
        <a:solidFill>
          <a:srgbClr val="274672"/>
        </a:solidFill>
      </dgm:spPr>
      <dgm:t>
        <a:bodyPr/>
        <a:lstStyle/>
        <a:p>
          <a:r>
            <a:rPr lang="en-US" sz="4000" b="1" i="1" dirty="0">
              <a:latin typeface="Gentona SemiBold Italic" pitchFamily="2" charset="77"/>
            </a:rPr>
            <a:t>ADVISE</a:t>
          </a:r>
          <a:br>
            <a:rPr lang="en-US" sz="3200" b="1" i="1" dirty="0"/>
          </a:br>
          <a:r>
            <a:rPr lang="en-US" sz="3200" b="0" i="0" dirty="0">
              <a:latin typeface="Gentona Book" pitchFamily="2" charset="77"/>
            </a:rPr>
            <a:t>patients to quit smoking</a:t>
          </a:r>
        </a:p>
      </dgm:t>
    </dgm:pt>
    <dgm:pt modelId="{DDCC3EBD-FC12-1549-AE07-46E399393F9B}" type="parTrans" cxnId="{9B79EF1A-AC44-0548-B6AB-6940164AF4D2}">
      <dgm:prSet/>
      <dgm:spPr/>
      <dgm:t>
        <a:bodyPr/>
        <a:lstStyle/>
        <a:p>
          <a:endParaRPr lang="en-US"/>
        </a:p>
      </dgm:t>
    </dgm:pt>
    <dgm:pt modelId="{40320CFA-E026-AE44-B8B5-2A6B2345BF2F}" type="sibTrans" cxnId="{9B79EF1A-AC44-0548-B6AB-6940164AF4D2}">
      <dgm:prSet/>
      <dgm:spPr>
        <a:solidFill>
          <a:srgbClr val="91B3C5"/>
        </a:solidFill>
      </dgm:spPr>
      <dgm:t>
        <a:bodyPr/>
        <a:lstStyle/>
        <a:p>
          <a:endParaRPr lang="en-US"/>
        </a:p>
      </dgm:t>
    </dgm:pt>
    <dgm:pt modelId="{AC94C2E0-D520-C545-9475-5BF505BDB214}">
      <dgm:prSet phldrT="[Text]" custT="1"/>
      <dgm:spPr>
        <a:solidFill>
          <a:srgbClr val="274672"/>
        </a:solidFill>
      </dgm:spPr>
      <dgm:t>
        <a:bodyPr/>
        <a:lstStyle/>
        <a:p>
          <a:r>
            <a:rPr lang="en-US" sz="3600" b="1" i="1" dirty="0">
              <a:latin typeface="Gentona SemiBold Italic" pitchFamily="2" charset="77"/>
            </a:rPr>
            <a:t>CONNECT</a:t>
          </a:r>
          <a:br>
            <a:rPr lang="en-US" sz="2800" dirty="0"/>
          </a:br>
          <a:r>
            <a:rPr lang="en-US" sz="2800" b="0" i="0" dirty="0">
              <a:latin typeface="Gentona Book" pitchFamily="2" charset="77"/>
            </a:rPr>
            <a:t>patients with a smoking cessation intervention</a:t>
          </a:r>
        </a:p>
      </dgm:t>
    </dgm:pt>
    <dgm:pt modelId="{C660C9D6-8378-C040-BCF4-E4B4950170B3}" type="parTrans" cxnId="{FA2A8733-CADC-8F49-8277-7E2253AC0470}">
      <dgm:prSet/>
      <dgm:spPr/>
      <dgm:t>
        <a:bodyPr/>
        <a:lstStyle/>
        <a:p>
          <a:endParaRPr lang="en-US"/>
        </a:p>
      </dgm:t>
    </dgm:pt>
    <dgm:pt modelId="{CDE19327-98AF-6446-BA90-188D035A27CD}" type="sibTrans" cxnId="{FA2A8733-CADC-8F49-8277-7E2253AC0470}">
      <dgm:prSet/>
      <dgm:spPr/>
      <dgm:t>
        <a:bodyPr/>
        <a:lstStyle/>
        <a:p>
          <a:endParaRPr lang="en-US"/>
        </a:p>
      </dgm:t>
    </dgm:pt>
    <dgm:pt modelId="{30546162-6EDB-B447-ABC4-FAB3402579DE}" type="pres">
      <dgm:prSet presAssocID="{AFD6A05C-AF09-DD4E-A1E6-F1A8533F133A}" presName="Name0" presStyleCnt="0">
        <dgm:presLayoutVars>
          <dgm:dir/>
          <dgm:resizeHandles val="exact"/>
        </dgm:presLayoutVars>
      </dgm:prSet>
      <dgm:spPr/>
    </dgm:pt>
    <dgm:pt modelId="{A4D43702-5A49-D542-AAF7-ADD036D5E99D}" type="pres">
      <dgm:prSet presAssocID="{18C2A756-06A5-7E43-A220-BB3D47915E85}" presName="node" presStyleLbl="node1" presStyleIdx="0" presStyleCnt="3">
        <dgm:presLayoutVars>
          <dgm:bulletEnabled val="1"/>
        </dgm:presLayoutVars>
      </dgm:prSet>
      <dgm:spPr/>
    </dgm:pt>
    <dgm:pt modelId="{50E369AF-BB83-C742-831A-D47CE2E7C30A}" type="pres">
      <dgm:prSet presAssocID="{1ABD6A7B-7135-B44B-A9EF-78EA5A075E8A}" presName="sibTrans" presStyleLbl="sibTrans2D1" presStyleIdx="0" presStyleCnt="2"/>
      <dgm:spPr/>
    </dgm:pt>
    <dgm:pt modelId="{417140B3-73EF-A441-9004-171639B008CB}" type="pres">
      <dgm:prSet presAssocID="{1ABD6A7B-7135-B44B-A9EF-78EA5A075E8A}" presName="connectorText" presStyleLbl="sibTrans2D1" presStyleIdx="0" presStyleCnt="2"/>
      <dgm:spPr/>
    </dgm:pt>
    <dgm:pt modelId="{335F13AF-82D9-DE4F-9BC2-617378457FD0}" type="pres">
      <dgm:prSet presAssocID="{232A43F9-B750-BA48-9EB8-85E65475AACB}" presName="node" presStyleLbl="node1" presStyleIdx="1" presStyleCnt="3">
        <dgm:presLayoutVars>
          <dgm:bulletEnabled val="1"/>
        </dgm:presLayoutVars>
      </dgm:prSet>
      <dgm:spPr/>
    </dgm:pt>
    <dgm:pt modelId="{1B532DA1-D3E5-D949-8B9E-80A5D773C24D}" type="pres">
      <dgm:prSet presAssocID="{40320CFA-E026-AE44-B8B5-2A6B2345BF2F}" presName="sibTrans" presStyleLbl="sibTrans2D1" presStyleIdx="1" presStyleCnt="2"/>
      <dgm:spPr/>
    </dgm:pt>
    <dgm:pt modelId="{96CBFBDA-FA79-7E49-96B4-DE551D5D14A6}" type="pres">
      <dgm:prSet presAssocID="{40320CFA-E026-AE44-B8B5-2A6B2345BF2F}" presName="connectorText" presStyleLbl="sibTrans2D1" presStyleIdx="1" presStyleCnt="2"/>
      <dgm:spPr/>
    </dgm:pt>
    <dgm:pt modelId="{BCE4FBF4-86F3-CD44-9F76-E5FD4A72539D}" type="pres">
      <dgm:prSet presAssocID="{AC94C2E0-D520-C545-9475-5BF505BDB214}" presName="node" presStyleLbl="node1" presStyleIdx="2" presStyleCnt="3">
        <dgm:presLayoutVars>
          <dgm:bulletEnabled val="1"/>
        </dgm:presLayoutVars>
      </dgm:prSet>
      <dgm:spPr/>
    </dgm:pt>
  </dgm:ptLst>
  <dgm:cxnLst>
    <dgm:cxn modelId="{9B79EF1A-AC44-0548-B6AB-6940164AF4D2}" srcId="{AFD6A05C-AF09-DD4E-A1E6-F1A8533F133A}" destId="{232A43F9-B750-BA48-9EB8-85E65475AACB}" srcOrd="1" destOrd="0" parTransId="{DDCC3EBD-FC12-1549-AE07-46E399393F9B}" sibTransId="{40320CFA-E026-AE44-B8B5-2A6B2345BF2F}"/>
    <dgm:cxn modelId="{7B51CF24-249E-B04B-BB98-A0A5CE8FE9B1}" type="presOf" srcId="{232A43F9-B750-BA48-9EB8-85E65475AACB}" destId="{335F13AF-82D9-DE4F-9BC2-617378457FD0}" srcOrd="0" destOrd="0" presId="urn:microsoft.com/office/officeart/2005/8/layout/process1"/>
    <dgm:cxn modelId="{0AB5A829-1439-8E4B-95E3-BD3A7017659D}" type="presOf" srcId="{1ABD6A7B-7135-B44B-A9EF-78EA5A075E8A}" destId="{417140B3-73EF-A441-9004-171639B008CB}" srcOrd="1" destOrd="0" presId="urn:microsoft.com/office/officeart/2005/8/layout/process1"/>
    <dgm:cxn modelId="{FA2A8733-CADC-8F49-8277-7E2253AC0470}" srcId="{AFD6A05C-AF09-DD4E-A1E6-F1A8533F133A}" destId="{AC94C2E0-D520-C545-9475-5BF505BDB214}" srcOrd="2" destOrd="0" parTransId="{C660C9D6-8378-C040-BCF4-E4B4950170B3}" sibTransId="{CDE19327-98AF-6446-BA90-188D035A27CD}"/>
    <dgm:cxn modelId="{AF038241-2948-D049-8C48-155AF0FAD9CD}" type="presOf" srcId="{40320CFA-E026-AE44-B8B5-2A6B2345BF2F}" destId="{96CBFBDA-FA79-7E49-96B4-DE551D5D14A6}" srcOrd="1" destOrd="0" presId="urn:microsoft.com/office/officeart/2005/8/layout/process1"/>
    <dgm:cxn modelId="{8C9B4A51-A816-3A46-839D-5DE02B794525}" type="presOf" srcId="{AFD6A05C-AF09-DD4E-A1E6-F1A8533F133A}" destId="{30546162-6EDB-B447-ABC4-FAB3402579DE}" srcOrd="0" destOrd="0" presId="urn:microsoft.com/office/officeart/2005/8/layout/process1"/>
    <dgm:cxn modelId="{4CBB005F-6752-AA4A-A97A-FEBE87A0BC41}" type="presOf" srcId="{AC94C2E0-D520-C545-9475-5BF505BDB214}" destId="{BCE4FBF4-86F3-CD44-9F76-E5FD4A72539D}" srcOrd="0" destOrd="0" presId="urn:microsoft.com/office/officeart/2005/8/layout/process1"/>
    <dgm:cxn modelId="{A7CB1366-29F9-5041-B2F0-2A69A8F2305F}" srcId="{AFD6A05C-AF09-DD4E-A1E6-F1A8533F133A}" destId="{18C2A756-06A5-7E43-A220-BB3D47915E85}" srcOrd="0" destOrd="0" parTransId="{A5D80A24-8C53-0C4E-A45B-5A47AC1EDD29}" sibTransId="{1ABD6A7B-7135-B44B-A9EF-78EA5A075E8A}"/>
    <dgm:cxn modelId="{E8E60975-CC84-0D48-A567-5BD2409D306A}" type="presOf" srcId="{1ABD6A7B-7135-B44B-A9EF-78EA5A075E8A}" destId="{50E369AF-BB83-C742-831A-D47CE2E7C30A}" srcOrd="0" destOrd="0" presId="urn:microsoft.com/office/officeart/2005/8/layout/process1"/>
    <dgm:cxn modelId="{D96891D3-FD40-0C4E-AEF9-2A2C432EB3B6}" type="presOf" srcId="{40320CFA-E026-AE44-B8B5-2A6B2345BF2F}" destId="{1B532DA1-D3E5-D949-8B9E-80A5D773C24D}" srcOrd="0" destOrd="0" presId="urn:microsoft.com/office/officeart/2005/8/layout/process1"/>
    <dgm:cxn modelId="{C01EF2F6-9C2B-2D4E-AE74-AF58B6E71B94}" type="presOf" srcId="{18C2A756-06A5-7E43-A220-BB3D47915E85}" destId="{A4D43702-5A49-D542-AAF7-ADD036D5E99D}" srcOrd="0" destOrd="0" presId="urn:microsoft.com/office/officeart/2005/8/layout/process1"/>
    <dgm:cxn modelId="{60F5A0EC-82F4-794D-B3A5-C6649AC1C8A9}" type="presParOf" srcId="{30546162-6EDB-B447-ABC4-FAB3402579DE}" destId="{A4D43702-5A49-D542-AAF7-ADD036D5E99D}" srcOrd="0" destOrd="0" presId="urn:microsoft.com/office/officeart/2005/8/layout/process1"/>
    <dgm:cxn modelId="{9846100E-AA18-8A40-A452-9FE760BEE20D}" type="presParOf" srcId="{30546162-6EDB-B447-ABC4-FAB3402579DE}" destId="{50E369AF-BB83-C742-831A-D47CE2E7C30A}" srcOrd="1" destOrd="0" presId="urn:microsoft.com/office/officeart/2005/8/layout/process1"/>
    <dgm:cxn modelId="{EACA2EE9-C688-5E40-A57F-4674A3D665CD}" type="presParOf" srcId="{50E369AF-BB83-C742-831A-D47CE2E7C30A}" destId="{417140B3-73EF-A441-9004-171639B008CB}" srcOrd="0" destOrd="0" presId="urn:microsoft.com/office/officeart/2005/8/layout/process1"/>
    <dgm:cxn modelId="{610978CE-D0DE-3B45-B5F5-77E3AC031490}" type="presParOf" srcId="{30546162-6EDB-B447-ABC4-FAB3402579DE}" destId="{335F13AF-82D9-DE4F-9BC2-617378457FD0}" srcOrd="2" destOrd="0" presId="urn:microsoft.com/office/officeart/2005/8/layout/process1"/>
    <dgm:cxn modelId="{B2B46BF6-F776-B94F-B6BF-E0819D1BE451}" type="presParOf" srcId="{30546162-6EDB-B447-ABC4-FAB3402579DE}" destId="{1B532DA1-D3E5-D949-8B9E-80A5D773C24D}" srcOrd="3" destOrd="0" presId="urn:microsoft.com/office/officeart/2005/8/layout/process1"/>
    <dgm:cxn modelId="{ACDDEA4C-4078-9847-9DE1-0617F9FA1DC0}" type="presParOf" srcId="{1B532DA1-D3E5-D949-8B9E-80A5D773C24D}" destId="{96CBFBDA-FA79-7E49-96B4-DE551D5D14A6}" srcOrd="0" destOrd="0" presId="urn:microsoft.com/office/officeart/2005/8/layout/process1"/>
    <dgm:cxn modelId="{34F44E9D-F6A1-7B44-9CE6-89F93409A446}" type="presParOf" srcId="{30546162-6EDB-B447-ABC4-FAB3402579DE}" destId="{BCE4FBF4-86F3-CD44-9F76-E5FD4A72539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D43702-5A49-D542-AAF7-ADD036D5E99D}">
      <dsp:nvSpPr>
        <dsp:cNvPr id="0" name=""/>
        <dsp:cNvSpPr/>
      </dsp:nvSpPr>
      <dsp:spPr>
        <a:xfrm>
          <a:off x="15446" y="1662955"/>
          <a:ext cx="4616814" cy="2770088"/>
        </a:xfrm>
        <a:prstGeom prst="roundRect">
          <a:avLst>
            <a:gd name="adj" fmla="val 10000"/>
          </a:avLst>
        </a:prstGeom>
        <a:solidFill>
          <a:srgbClr val="274672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i="1" kern="1200" dirty="0">
              <a:latin typeface="Gentona SemiBold Italic" pitchFamily="2" charset="77"/>
            </a:rPr>
            <a:t>ASK</a:t>
          </a:r>
          <a:r>
            <a:rPr lang="en-US" sz="3200" kern="1200" dirty="0"/>
            <a:t> </a:t>
          </a:r>
          <a:br>
            <a:rPr lang="en-US" sz="3200" kern="1200" dirty="0"/>
          </a:br>
          <a:r>
            <a:rPr lang="en-US" sz="3200" b="0" i="0" kern="1200" dirty="0">
              <a:latin typeface="Gentona Book" pitchFamily="2" charset="77"/>
            </a:rPr>
            <a:t>patients about smoking status</a:t>
          </a:r>
        </a:p>
      </dsp:txBody>
      <dsp:txXfrm>
        <a:off x="96579" y="1744088"/>
        <a:ext cx="4454548" cy="2607822"/>
      </dsp:txXfrm>
    </dsp:sp>
    <dsp:sp modelId="{50E369AF-BB83-C742-831A-D47CE2E7C30A}">
      <dsp:nvSpPr>
        <dsp:cNvPr id="0" name=""/>
        <dsp:cNvSpPr/>
      </dsp:nvSpPr>
      <dsp:spPr>
        <a:xfrm>
          <a:off x="5093942" y="2475515"/>
          <a:ext cx="978764" cy="1144969"/>
        </a:xfrm>
        <a:prstGeom prst="rightArrow">
          <a:avLst>
            <a:gd name="adj1" fmla="val 60000"/>
            <a:gd name="adj2" fmla="val 50000"/>
          </a:avLst>
        </a:prstGeom>
        <a:solidFill>
          <a:srgbClr val="91B3C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400" kern="1200"/>
        </a:p>
      </dsp:txBody>
      <dsp:txXfrm>
        <a:off x="5093942" y="2704509"/>
        <a:ext cx="685135" cy="686981"/>
      </dsp:txXfrm>
    </dsp:sp>
    <dsp:sp modelId="{335F13AF-82D9-DE4F-9BC2-617378457FD0}">
      <dsp:nvSpPr>
        <dsp:cNvPr id="0" name=""/>
        <dsp:cNvSpPr/>
      </dsp:nvSpPr>
      <dsp:spPr>
        <a:xfrm>
          <a:off x="6478986" y="1662955"/>
          <a:ext cx="4616814" cy="2770088"/>
        </a:xfrm>
        <a:prstGeom prst="roundRect">
          <a:avLst>
            <a:gd name="adj" fmla="val 10000"/>
          </a:avLst>
        </a:prstGeom>
        <a:solidFill>
          <a:srgbClr val="274672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i="1" kern="1200" dirty="0">
              <a:latin typeface="Gentona SemiBold Italic" pitchFamily="2" charset="77"/>
            </a:rPr>
            <a:t>ADVISE</a:t>
          </a:r>
          <a:br>
            <a:rPr lang="en-US" sz="3200" b="1" i="1" kern="1200" dirty="0"/>
          </a:br>
          <a:r>
            <a:rPr lang="en-US" sz="3200" b="0" i="0" kern="1200" dirty="0">
              <a:latin typeface="Gentona Book" pitchFamily="2" charset="77"/>
            </a:rPr>
            <a:t>patients to quit smoking</a:t>
          </a:r>
        </a:p>
      </dsp:txBody>
      <dsp:txXfrm>
        <a:off x="6560119" y="1744088"/>
        <a:ext cx="4454548" cy="2607822"/>
      </dsp:txXfrm>
    </dsp:sp>
    <dsp:sp modelId="{1B532DA1-D3E5-D949-8B9E-80A5D773C24D}">
      <dsp:nvSpPr>
        <dsp:cNvPr id="0" name=""/>
        <dsp:cNvSpPr/>
      </dsp:nvSpPr>
      <dsp:spPr>
        <a:xfrm>
          <a:off x="11557482" y="2475515"/>
          <a:ext cx="978764" cy="1144969"/>
        </a:xfrm>
        <a:prstGeom prst="rightArrow">
          <a:avLst>
            <a:gd name="adj1" fmla="val 60000"/>
            <a:gd name="adj2" fmla="val 50000"/>
          </a:avLst>
        </a:prstGeom>
        <a:solidFill>
          <a:srgbClr val="91B3C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400" kern="1200"/>
        </a:p>
      </dsp:txBody>
      <dsp:txXfrm>
        <a:off x="11557482" y="2704509"/>
        <a:ext cx="685135" cy="686981"/>
      </dsp:txXfrm>
    </dsp:sp>
    <dsp:sp modelId="{BCE4FBF4-86F3-CD44-9F76-E5FD4A72539D}">
      <dsp:nvSpPr>
        <dsp:cNvPr id="0" name=""/>
        <dsp:cNvSpPr/>
      </dsp:nvSpPr>
      <dsp:spPr>
        <a:xfrm>
          <a:off x="12942526" y="1662955"/>
          <a:ext cx="4616814" cy="2770088"/>
        </a:xfrm>
        <a:prstGeom prst="roundRect">
          <a:avLst>
            <a:gd name="adj" fmla="val 10000"/>
          </a:avLst>
        </a:prstGeom>
        <a:solidFill>
          <a:srgbClr val="274672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i="1" kern="1200" dirty="0">
              <a:latin typeface="Gentona SemiBold Italic" pitchFamily="2" charset="77"/>
            </a:rPr>
            <a:t>CONNECT</a:t>
          </a:r>
          <a:br>
            <a:rPr lang="en-US" sz="2800" kern="1200" dirty="0"/>
          </a:br>
          <a:r>
            <a:rPr lang="en-US" sz="2800" b="0" i="0" kern="1200" dirty="0">
              <a:latin typeface="Gentona Book" pitchFamily="2" charset="77"/>
            </a:rPr>
            <a:t>patients with a smoking cessation intervention</a:t>
          </a:r>
        </a:p>
      </dsp:txBody>
      <dsp:txXfrm>
        <a:off x="13023659" y="1744088"/>
        <a:ext cx="4454548" cy="26078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78222" cy="344726"/>
          </a:xfrm>
          <a:prstGeom prst="rect">
            <a:avLst/>
          </a:prstGeom>
        </p:spPr>
        <p:txBody>
          <a:bodyPr vert="horz" lIns="91851" tIns="45926" rIns="91851" bIns="4592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00166" y="0"/>
            <a:ext cx="3978222" cy="344726"/>
          </a:xfrm>
          <a:prstGeom prst="rect">
            <a:avLst/>
          </a:prstGeom>
        </p:spPr>
        <p:txBody>
          <a:bodyPr vert="horz" lIns="91851" tIns="45926" rIns="91851" bIns="45926" rtlCol="0"/>
          <a:lstStyle>
            <a:lvl1pPr algn="r">
              <a:defRPr sz="1200"/>
            </a:lvl1pPr>
          </a:lstStyle>
          <a:p>
            <a:fld id="{824A6E73-D5B5-284E-A368-1D68D70AD081}" type="datetimeFigureOut">
              <a:rPr lang="en-US" smtClean="0"/>
              <a:t>2/24/23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48591"/>
            <a:ext cx="3978222" cy="344726"/>
          </a:xfrm>
          <a:prstGeom prst="rect">
            <a:avLst/>
          </a:prstGeom>
        </p:spPr>
        <p:txBody>
          <a:bodyPr vert="horz" lIns="91851" tIns="45926" rIns="91851" bIns="4592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00166" y="6548591"/>
            <a:ext cx="3978222" cy="344726"/>
          </a:xfrm>
          <a:prstGeom prst="rect">
            <a:avLst/>
          </a:prstGeom>
        </p:spPr>
        <p:txBody>
          <a:bodyPr vert="horz" lIns="91851" tIns="45926" rIns="91851" bIns="45926" rtlCol="0" anchor="b"/>
          <a:lstStyle>
            <a:lvl1pPr algn="r">
              <a:defRPr sz="1200"/>
            </a:lvl1pPr>
          </a:lstStyle>
          <a:p>
            <a:fld id="{22FB357F-54EF-D94C-9EDC-3388E37F0F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46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78222" cy="344726"/>
          </a:xfrm>
          <a:prstGeom prst="rect">
            <a:avLst/>
          </a:prstGeom>
        </p:spPr>
        <p:txBody>
          <a:bodyPr vert="horz" lIns="91851" tIns="45926" rIns="91851" bIns="4592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00698" y="0"/>
            <a:ext cx="3978222" cy="344726"/>
          </a:xfrm>
          <a:prstGeom prst="rect">
            <a:avLst/>
          </a:prstGeom>
        </p:spPr>
        <p:txBody>
          <a:bodyPr vert="horz" lIns="91851" tIns="45926" rIns="91851" bIns="45926" rtlCol="0"/>
          <a:lstStyle>
            <a:lvl1pPr algn="r">
              <a:defRPr sz="1200"/>
            </a:lvl1pPr>
          </a:lstStyle>
          <a:p>
            <a:fld id="{5DB8BBCB-7EDB-B44A-8066-E6CDD2228238}" type="datetimeFigureOut">
              <a:rPr lang="en-US" smtClean="0"/>
              <a:t>2/24/23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8613" y="517525"/>
            <a:ext cx="3443287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51" tIns="45926" rIns="91851" bIns="459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8052" y="3274894"/>
            <a:ext cx="7344410" cy="3102531"/>
          </a:xfrm>
          <a:prstGeom prst="rect">
            <a:avLst/>
          </a:prstGeom>
        </p:spPr>
        <p:txBody>
          <a:bodyPr vert="horz" lIns="91851" tIns="45926" rIns="91851" bIns="4592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8192"/>
            <a:ext cx="3978222" cy="344726"/>
          </a:xfrm>
          <a:prstGeom prst="rect">
            <a:avLst/>
          </a:prstGeom>
        </p:spPr>
        <p:txBody>
          <a:bodyPr vert="horz" lIns="91851" tIns="45926" rIns="91851" bIns="4592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00698" y="6548192"/>
            <a:ext cx="3978222" cy="344726"/>
          </a:xfrm>
          <a:prstGeom prst="rect">
            <a:avLst/>
          </a:prstGeom>
        </p:spPr>
        <p:txBody>
          <a:bodyPr vert="horz" lIns="91851" tIns="45926" rIns="91851" bIns="45926" rtlCol="0" anchor="b"/>
          <a:lstStyle>
            <a:lvl1pPr algn="r">
              <a:defRPr sz="1200"/>
            </a:lvl1pPr>
          </a:lstStyle>
          <a:p>
            <a:fld id="{2E37C2FE-0F63-D349-9A4F-E5398EFF3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05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7C2FE-0F63-D349-9A4F-E5398EFF3F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862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570" y="10225710"/>
            <a:ext cx="37308064" cy="705678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136" y="18654094"/>
            <a:ext cx="30724929" cy="841181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E1D010-FAA8-5343-9AE1-71DD799C0BB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621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CAF886-CB66-9047-B761-DB1F14EA534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26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1" y="21153784"/>
            <a:ext cx="37308064" cy="65366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1" y="13952884"/>
            <a:ext cx="37308064" cy="7200899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B1F593-A7BC-A944-9D93-8C38B9FEC22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786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1570" y="9510092"/>
            <a:ext cx="18588717" cy="197507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10914" y="9510092"/>
            <a:ext cx="18588718" cy="197507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98778B-1745-C44B-A256-AEE845A1511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655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834" y="1318591"/>
            <a:ext cx="39501536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833" y="7368210"/>
            <a:ext cx="19392900" cy="307119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833" y="10439400"/>
            <a:ext cx="19392900" cy="189655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664" y="7368210"/>
            <a:ext cx="19399704" cy="307119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664" y="10439400"/>
            <a:ext cx="19399704" cy="189655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6FEEEE-C04E-A54B-87FE-5A856588EEF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189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9F3B95-9F66-D843-8FED-CB8C7A8015B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58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16A87-B19E-284A-B9F6-D8DDD9BEAD8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58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833" y="1310309"/>
            <a:ext cx="14439900" cy="557750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59968" y="1310310"/>
            <a:ext cx="24536400" cy="2809460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833" y="6887818"/>
            <a:ext cx="14439900" cy="225171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8A9B0E-9600-4E45-880E-636578A6F0E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722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437" y="23042218"/>
            <a:ext cx="26335264" cy="272166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437" y="2941984"/>
            <a:ext cx="26335264" cy="1975070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437" y="25763884"/>
            <a:ext cx="26335264" cy="386300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EFAF9B-02D4-0147-AB44-A9B8A4F4DC5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058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4D016-BFDE-8E46-8C05-6EB967ED98F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531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273298" y="2925419"/>
            <a:ext cx="9326336" cy="2633538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1568" y="2925419"/>
            <a:ext cx="27851100" cy="263353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D553AB-808B-C34B-8079-BEF48D7009F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306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91570" y="2925417"/>
            <a:ext cx="37308064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472873" tIns="236436" rIns="472873" bIns="23643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91570" y="9510092"/>
            <a:ext cx="37308064" cy="19750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472873" tIns="236436" rIns="472873" bIns="2364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91568" y="29992984"/>
            <a:ext cx="9144000" cy="2193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2873" tIns="236436" rIns="472873" bIns="236436" numCol="1" anchor="t" anchorCtr="0" compatLnSpc="1">
            <a:prstTxWarp prst="textNoShape">
              <a:avLst/>
            </a:prstTxWarp>
          </a:bodyPr>
          <a:lstStyle>
            <a:lvl1pPr defTabSz="4729163">
              <a:defRPr sz="7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6434" y="29992984"/>
            <a:ext cx="13898336" cy="2193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2873" tIns="236436" rIns="472873" bIns="236436" numCol="1" anchor="t" anchorCtr="0" compatLnSpc="1">
            <a:prstTxWarp prst="textNoShape">
              <a:avLst/>
            </a:prstTxWarp>
          </a:bodyPr>
          <a:lstStyle>
            <a:lvl1pPr algn="ctr" defTabSz="4729163">
              <a:defRPr sz="7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5633" y="29992984"/>
            <a:ext cx="9144000" cy="2193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2873" tIns="236436" rIns="472873" bIns="236436" numCol="1" anchor="t" anchorCtr="0" compatLnSpc="1">
            <a:prstTxWarp prst="textNoShape">
              <a:avLst/>
            </a:prstTxWarp>
          </a:bodyPr>
          <a:lstStyle>
            <a:lvl1pPr algn="r" defTabSz="4729163">
              <a:defRPr sz="7200"/>
            </a:lvl1pPr>
          </a:lstStyle>
          <a:p>
            <a:fld id="{F1CDB92E-EDD7-DA4A-B090-1A20E4369676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729163" rtl="0" eaLnBrk="0" fontAlgn="base" hangingPunct="0">
        <a:spcBef>
          <a:spcPct val="0"/>
        </a:spcBef>
        <a:spcAft>
          <a:spcPct val="0"/>
        </a:spcAft>
        <a:defRPr sz="228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defTabSz="4729163" rtl="0" eaLnBrk="0" fontAlgn="base" hangingPunct="0">
        <a:spcBef>
          <a:spcPct val="0"/>
        </a:spcBef>
        <a:spcAft>
          <a:spcPct val="0"/>
        </a:spcAft>
        <a:defRPr sz="228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defTabSz="4729163" rtl="0" eaLnBrk="0" fontAlgn="base" hangingPunct="0">
        <a:spcBef>
          <a:spcPct val="0"/>
        </a:spcBef>
        <a:spcAft>
          <a:spcPct val="0"/>
        </a:spcAft>
        <a:defRPr sz="228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defTabSz="4729163" rtl="0" eaLnBrk="0" fontAlgn="base" hangingPunct="0">
        <a:spcBef>
          <a:spcPct val="0"/>
        </a:spcBef>
        <a:spcAft>
          <a:spcPct val="0"/>
        </a:spcAft>
        <a:defRPr sz="228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defTabSz="4729163" rtl="0" eaLnBrk="0" fontAlgn="base" hangingPunct="0">
        <a:spcBef>
          <a:spcPct val="0"/>
        </a:spcBef>
        <a:spcAft>
          <a:spcPct val="0"/>
        </a:spcAft>
        <a:defRPr sz="228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457200" algn="ctr" defTabSz="4729163" rtl="0" fontAlgn="base">
        <a:spcBef>
          <a:spcPct val="0"/>
        </a:spcBef>
        <a:spcAft>
          <a:spcPct val="0"/>
        </a:spcAft>
        <a:defRPr sz="22800">
          <a:solidFill>
            <a:schemeClr val="tx2"/>
          </a:solidFill>
          <a:latin typeface="Times New Roman" pitchFamily="18" charset="0"/>
        </a:defRPr>
      </a:lvl6pPr>
      <a:lvl7pPr marL="914400" algn="ctr" defTabSz="4729163" rtl="0" fontAlgn="base">
        <a:spcBef>
          <a:spcPct val="0"/>
        </a:spcBef>
        <a:spcAft>
          <a:spcPct val="0"/>
        </a:spcAft>
        <a:defRPr sz="22800">
          <a:solidFill>
            <a:schemeClr val="tx2"/>
          </a:solidFill>
          <a:latin typeface="Times New Roman" pitchFamily="18" charset="0"/>
        </a:defRPr>
      </a:lvl7pPr>
      <a:lvl8pPr marL="1371600" algn="ctr" defTabSz="4729163" rtl="0" fontAlgn="base">
        <a:spcBef>
          <a:spcPct val="0"/>
        </a:spcBef>
        <a:spcAft>
          <a:spcPct val="0"/>
        </a:spcAft>
        <a:defRPr sz="22800">
          <a:solidFill>
            <a:schemeClr val="tx2"/>
          </a:solidFill>
          <a:latin typeface="Times New Roman" pitchFamily="18" charset="0"/>
        </a:defRPr>
      </a:lvl8pPr>
      <a:lvl9pPr marL="1828800" algn="ctr" defTabSz="4729163" rtl="0" fontAlgn="base">
        <a:spcBef>
          <a:spcPct val="0"/>
        </a:spcBef>
        <a:spcAft>
          <a:spcPct val="0"/>
        </a:spcAft>
        <a:defRPr sz="22800">
          <a:solidFill>
            <a:schemeClr val="tx2"/>
          </a:solidFill>
          <a:latin typeface="Times New Roman" pitchFamily="18" charset="0"/>
        </a:defRPr>
      </a:lvl9pPr>
    </p:titleStyle>
    <p:bodyStyle>
      <a:lvl1pPr marL="1773238" indent="-1773238" algn="l" defTabSz="4729163" rtl="0" eaLnBrk="0" fontAlgn="base" hangingPunct="0">
        <a:spcBef>
          <a:spcPct val="20000"/>
        </a:spcBef>
        <a:spcAft>
          <a:spcPct val="0"/>
        </a:spcAft>
        <a:buChar char="•"/>
        <a:defRPr sz="165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3841750" indent="-1477963" algn="l" defTabSz="4729163" rtl="0" eaLnBrk="0" fontAlgn="base" hangingPunct="0">
        <a:spcBef>
          <a:spcPct val="20000"/>
        </a:spcBef>
        <a:spcAft>
          <a:spcPct val="0"/>
        </a:spcAft>
        <a:buChar char="–"/>
        <a:defRPr sz="14500">
          <a:solidFill>
            <a:schemeClr val="tx1"/>
          </a:solidFill>
          <a:latin typeface="+mn-lt"/>
          <a:ea typeface="ＭＳ Ｐゴシック" charset="0"/>
        </a:defRPr>
      </a:lvl2pPr>
      <a:lvl3pPr marL="5910263" indent="-1181100" algn="l" defTabSz="4729163" rtl="0" eaLnBrk="0" fontAlgn="base" hangingPunct="0">
        <a:spcBef>
          <a:spcPct val="20000"/>
        </a:spcBef>
        <a:spcAft>
          <a:spcPct val="0"/>
        </a:spcAft>
        <a:buChar char="•"/>
        <a:defRPr sz="12400">
          <a:solidFill>
            <a:schemeClr val="tx1"/>
          </a:solidFill>
          <a:latin typeface="+mn-lt"/>
          <a:ea typeface="ＭＳ Ｐゴシック" charset="0"/>
        </a:defRPr>
      </a:lvl3pPr>
      <a:lvl4pPr marL="8275638" indent="-1182688" algn="l" defTabSz="4729163" rtl="0" eaLnBrk="0" fontAlgn="base" hangingPunct="0">
        <a:spcBef>
          <a:spcPct val="20000"/>
        </a:spcBef>
        <a:spcAft>
          <a:spcPct val="0"/>
        </a:spcAft>
        <a:buChar char="–"/>
        <a:defRPr sz="10300">
          <a:solidFill>
            <a:schemeClr val="tx1"/>
          </a:solidFill>
          <a:latin typeface="+mn-lt"/>
          <a:ea typeface="ＭＳ Ｐゴシック" charset="0"/>
        </a:defRPr>
      </a:lvl4pPr>
      <a:lvl5pPr marL="10639425" indent="-1182688" algn="l" defTabSz="4729163" rtl="0" eaLnBrk="0" fontAlgn="base" hangingPunct="0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  <a:ea typeface="ＭＳ Ｐゴシック" charset="0"/>
        </a:defRPr>
      </a:lvl5pPr>
      <a:lvl6pPr marL="11096625" indent="-1182688" algn="l" defTabSz="4729163" rtl="0" fontAlgn="base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6pPr>
      <a:lvl7pPr marL="11553825" indent="-1182688" algn="l" defTabSz="4729163" rtl="0" fontAlgn="base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7pPr>
      <a:lvl8pPr marL="12011025" indent="-1182688" algn="l" defTabSz="4729163" rtl="0" fontAlgn="base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8pPr>
      <a:lvl9pPr marL="12468225" indent="-1182688" algn="l" defTabSz="4729163" rtl="0" fontAlgn="base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diagramData" Target="../diagrams/data1.xml"/><Relationship Id="rId12" Type="http://schemas.openxmlformats.org/officeDocument/2006/relationships/image" Target="../media/image5.jpg"/><Relationship Id="rId17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microsoft.com/office/2007/relationships/diagramDrawing" Target="../diagrams/drawing1.xml"/><Relationship Id="rId5" Type="http://schemas.openxmlformats.org/officeDocument/2006/relationships/image" Target="../media/image3.emf"/><Relationship Id="rId15" Type="http://schemas.openxmlformats.org/officeDocument/2006/relationships/image" Target="../media/image8.sv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.emf"/><Relationship Id="rId9" Type="http://schemas.openxmlformats.org/officeDocument/2006/relationships/diagramQuickStyle" Target="../diagrams/quickStyle1.xml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31242000" y="6781800"/>
            <a:ext cx="11815200" cy="1069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762000" y="19684866"/>
            <a:ext cx="30153106" cy="1069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62000" y="6781800"/>
            <a:ext cx="11815200" cy="1069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972217" y="31631547"/>
            <a:ext cx="4049486" cy="4492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352800" y="152400"/>
            <a:ext cx="37338001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470258" tIns="235129" rIns="470258" bIns="235129"/>
          <a:lstStyle/>
          <a:p>
            <a:pPr algn="ctr"/>
            <a:endParaRPr lang="en-US" sz="4400" baseline="30000" dirty="0">
              <a:solidFill>
                <a:schemeClr val="bg1"/>
              </a:solidFill>
            </a:endParaRPr>
          </a:p>
        </p:txBody>
      </p:sp>
      <p:pic>
        <p:nvPicPr>
          <p:cNvPr id="2069" name="Picture 54" descr="UF-Signature-Theme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2630" y="31180311"/>
            <a:ext cx="4008664" cy="135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0" y="30789372"/>
            <a:ext cx="43891200" cy="2133600"/>
          </a:xfrm>
          <a:prstGeom prst="rect">
            <a:avLst/>
          </a:prstGeom>
          <a:solidFill>
            <a:srgbClr val="162C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967" tIns="39983" rIns="79967" bIns="39983" anchor="ctr"/>
          <a:lstStyle/>
          <a:p>
            <a:pPr algn="ctr"/>
            <a:endParaRPr lang="en-US" sz="3600" dirty="0"/>
          </a:p>
        </p:txBody>
      </p:sp>
      <p:sp>
        <p:nvSpPr>
          <p:cNvPr id="7" name="Rounded Rectangle 6"/>
          <p:cNvSpPr>
            <a:spLocks noChangeAspect="1"/>
          </p:cNvSpPr>
          <p:nvPr/>
        </p:nvSpPr>
        <p:spPr>
          <a:xfrm>
            <a:off x="0" y="6023"/>
            <a:ext cx="43891200" cy="6096000"/>
          </a:xfrm>
          <a:prstGeom prst="roundRect">
            <a:avLst>
              <a:gd name="adj" fmla="val 0"/>
            </a:avLst>
          </a:prstGeom>
          <a:solidFill>
            <a:srgbClr val="162C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>
            <a:spLocks noChangeAspect="1"/>
          </p:cNvSpPr>
          <p:nvPr/>
        </p:nvSpPr>
        <p:spPr>
          <a:xfrm>
            <a:off x="2937784" y="950515"/>
            <a:ext cx="37549817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8000" b="1" i="0" u="none" strike="noStrike" dirty="0">
                <a:solidFill>
                  <a:schemeClr val="bg1"/>
                </a:solidFill>
                <a:effectLst/>
                <a:latin typeface="Gentona Book" pitchFamily="2" charset="77"/>
              </a:rPr>
              <a:t>Stakeholder Engagement Plan for Comparative Effectiveness of Mobile Health Smoking Cessation Approaches among Underserved Patients in Primary Care</a:t>
            </a:r>
            <a:endParaRPr lang="en-US" sz="8800" b="1" dirty="0">
              <a:solidFill>
                <a:schemeClr val="bg1"/>
              </a:solidFill>
              <a:latin typeface="Gentona Book" pitchFamily="2" charset="77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>
            <a:spLocks noChangeAspect="1"/>
          </p:cNvSpPr>
          <p:nvPr/>
        </p:nvSpPr>
        <p:spPr>
          <a:xfrm>
            <a:off x="3449135" y="3962400"/>
            <a:ext cx="36992931" cy="2183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Melissa Bou Malham, M.D.</a:t>
            </a:r>
            <a:r>
              <a:rPr lang="en-US" sz="4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Kathryn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Pluta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Ph.D.</a:t>
            </a:r>
            <a:r>
              <a:rPr lang="en-US" sz="4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Alexandra Fahnlander</a:t>
            </a:r>
            <a:r>
              <a:rPr lang="en-US" sz="4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Brianna Nordelo</a:t>
            </a:r>
            <a:r>
              <a:rPr lang="en-US" sz="4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Jesse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Dallery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Ph.D.</a:t>
            </a:r>
            <a:r>
              <a:rPr lang="en-US" sz="4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Ramzi G.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Salloum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Ph.D.</a:t>
            </a:r>
            <a:r>
              <a:rPr lang="en-US" sz="4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5600"/>
              </a:lnSpc>
            </a:pPr>
            <a:r>
              <a:rPr lang="en-US" sz="3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Health Outcomes and Biomedical Informatics, University of Florida College of Medicine</a:t>
            </a:r>
            <a:r>
              <a:rPr lang="en-US" sz="36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Florida Health Cancer Center</a:t>
            </a:r>
            <a:r>
              <a:rPr lang="en-US" sz="36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Department of Psychology, University of Florida</a:t>
            </a:r>
            <a:r>
              <a:rPr lang="en-US" sz="36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600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6553200" y="31003890"/>
            <a:ext cx="0" cy="1704564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85800" y="6766224"/>
            <a:ext cx="11815200" cy="106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39906" y="19649015"/>
            <a:ext cx="30175200" cy="106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1242000" y="6763752"/>
            <a:ext cx="11815200" cy="106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613197" y="31563786"/>
            <a:ext cx="3513500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is funded by a Patient-Centered Outcomes Research Institute (PCORI) award (PCS-2021C1-22,391).</a:t>
            </a:r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113288" y="8196722"/>
            <a:ext cx="11277599" cy="10556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Tobacco use remains a global public health issue killing over 8 million people yearly</a:t>
            </a:r>
            <a:r>
              <a:rPr lang="en-LB" sz="38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8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eferral to smoking cessation interventions, of any kind, does not occur routinely in health care settings</a:t>
            </a:r>
            <a:r>
              <a:rPr lang="en-LB" sz="38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Mobile health (mHealth) interventions can dramatically increase access to smoking cessation treatment</a:t>
            </a:r>
            <a:r>
              <a:rPr lang="en-US" sz="38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 marL="342900" indent="-3429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dirty="0" err="1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iCanQuit</a:t>
            </a:r>
            <a:r>
              <a:rPr lang="en-US" sz="38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and Motiv8 are efficacious in diverse populations, including people with low literacy (high school or less),</a:t>
            </a:r>
            <a:r>
              <a:rPr lang="en-US" sz="3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38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racial and ethnic minorities,</a:t>
            </a:r>
            <a:r>
              <a:rPr lang="en-US" sz="38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38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 those living in rural areas</a:t>
            </a:r>
            <a:r>
              <a:rPr lang="en-LB" sz="38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800" dirty="0">
              <a:solidFill>
                <a:schemeClr val="accent3">
                  <a:lumMod val="75000"/>
                </a:schemeClr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indent="-3429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b="0" i="0" u="none" strike="noStrike" spc="-1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effects of these treatments will be measured in vulnerable subgroups based on gender, race, ethnicity, rurality, and social vulnerability</a:t>
            </a:r>
          </a:p>
          <a:p>
            <a:pPr marL="342900" indent="-3429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spc="-1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The team of stakeholders is currently providing us </a:t>
            </a:r>
            <a:r>
              <a:rPr lang="en-US" sz="3800" b="0" i="0" u="none" strike="noStrike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with the best approach to our target population</a:t>
            </a:r>
            <a:endParaRPr lang="en-LB" sz="38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1775400" y="8196649"/>
            <a:ext cx="11277599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200"/>
              </a:lnSpc>
              <a:spcAft>
                <a:spcPts val="1200"/>
              </a:spcAft>
            </a:pPr>
            <a:r>
              <a:rPr lang="en-US" sz="3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 Meetings:</a:t>
            </a:r>
            <a:endParaRPr lang="en-US" sz="3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and community user group: </a:t>
            </a:r>
            <a:r>
              <a:rPr lang="en-US" sz="3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addressed potential barriers to participant enrollment such as rural access to Wi-Fi and explained their concerns and suggestions such as using simpler language</a:t>
            </a:r>
            <a:endParaRPr lang="en-US" sz="38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system, clinician, and payer group: </a:t>
            </a:r>
            <a:r>
              <a:rPr lang="en-US" sz="3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addressed aiding patients without a phone and maintaining clinic engagement over a 33-month period</a:t>
            </a:r>
            <a:endParaRPr lang="en-US" sz="38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4200"/>
              </a:lnSpc>
              <a:spcAft>
                <a:spcPts val="1200"/>
              </a:spcAft>
            </a:pPr>
            <a:r>
              <a:rPr lang="en-US" sz="3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Provider Training Interviews:</a:t>
            </a:r>
            <a:endParaRPr lang="en-US" sz="3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sz="3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  <a:r>
              <a:rPr lang="en-US" sz="3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provided positive feedback about the AAC </a:t>
            </a:r>
            <a:r>
              <a:rPr lang="en-US" sz="3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</a:p>
          <a:p>
            <a:pPr algn="just">
              <a:lnSpc>
                <a:spcPts val="4200"/>
              </a:lnSpc>
              <a:spcAft>
                <a:spcPts val="1200"/>
              </a:spcAft>
            </a:pPr>
            <a:r>
              <a:rPr lang="en-US" sz="3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Workflow Evaluation:</a:t>
            </a:r>
            <a:endParaRPr lang="en-US" sz="3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commence soon and findings will be shared with clinic partners</a:t>
            </a:r>
          </a:p>
          <a:p>
            <a:pPr marL="571500" indent="-5715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Enrollment kickoff will occur at the UF Health Family Medicine - Main clinic </a:t>
            </a:r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71600" y="-2702223"/>
            <a:ext cx="6238111" cy="5404446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4"/>
          <a:srcRect b="50540"/>
          <a:stretch/>
        </p:blipFill>
        <p:spPr>
          <a:xfrm>
            <a:off x="39471600" y="3429000"/>
            <a:ext cx="6238111" cy="2673023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81200" y="-2702223"/>
            <a:ext cx="6238111" cy="5404446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 rotWithShape="1">
          <a:blip r:embed="rId4"/>
          <a:srcRect b="50540"/>
          <a:stretch/>
        </p:blipFill>
        <p:spPr>
          <a:xfrm>
            <a:off x="-1981200" y="3429000"/>
            <a:ext cx="6238111" cy="2673023"/>
          </a:xfrm>
          <a:prstGeom prst="rect">
            <a:avLst/>
          </a:prstGeom>
        </p:spPr>
      </p:pic>
      <p:cxnSp>
        <p:nvCxnSpPr>
          <p:cNvPr id="79" name="Straight Connector 78"/>
          <p:cNvCxnSpPr/>
          <p:nvPr/>
        </p:nvCxnSpPr>
        <p:spPr>
          <a:xfrm flipH="1">
            <a:off x="6438900" y="3810000"/>
            <a:ext cx="31013400" cy="0"/>
          </a:xfrm>
          <a:prstGeom prst="line">
            <a:avLst/>
          </a:prstGeom>
          <a:ln w="63500">
            <a:solidFill>
              <a:srgbClr val="F36F2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3302218" y="13898419"/>
            <a:ext cx="1463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solidFill>
                  <a:srgbClr val="F36F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1: Promote UP Study Arms</a:t>
            </a:r>
          </a:p>
        </p:txBody>
      </p:sp>
      <p:pic>
        <p:nvPicPr>
          <p:cNvPr id="5" name="Picture 4" descr="HealthOutcomes[white]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1297716"/>
            <a:ext cx="5489504" cy="11169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93BE41F-37D8-D16C-E0AD-771268FD156C}"/>
              </a:ext>
            </a:extLst>
          </p:cNvPr>
          <p:cNvSpPr/>
          <p:nvPr/>
        </p:nvSpPr>
        <p:spPr>
          <a:xfrm>
            <a:off x="31318200" y="19679404"/>
            <a:ext cx="11811000" cy="1066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DB454F-80F5-D7AF-FB2F-1BAE27A3AAE4}"/>
              </a:ext>
            </a:extLst>
          </p:cNvPr>
          <p:cNvSpPr txBox="1"/>
          <p:nvPr/>
        </p:nvSpPr>
        <p:spPr>
          <a:xfrm>
            <a:off x="31318200" y="19635801"/>
            <a:ext cx="11815200" cy="106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67A00D-85ED-5FC8-313F-615FFA469952}"/>
              </a:ext>
            </a:extLst>
          </p:cNvPr>
          <p:cNvSpPr txBox="1"/>
          <p:nvPr/>
        </p:nvSpPr>
        <p:spPr>
          <a:xfrm>
            <a:off x="31775400" y="21150995"/>
            <a:ext cx="11277599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adaptations should be considered including improvements related to:</a:t>
            </a:r>
          </a:p>
          <a:p>
            <a:pPr marL="1028700" lvl="1" indent="-5715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Smartphone access </a:t>
            </a:r>
          </a:p>
          <a:p>
            <a:pPr marL="1028700" lvl="1" indent="-5715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Wi-Fi availability</a:t>
            </a:r>
          </a:p>
          <a:p>
            <a:pPr marL="1028700" lvl="1" indent="-5715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retention</a:t>
            </a:r>
          </a:p>
          <a:p>
            <a:pPr marL="571500" indent="-5715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 highlighted the importance of providing more support to patients who smoke, increasing access to treatment, and working together to identify and overcome barriers to treatment</a:t>
            </a:r>
          </a:p>
          <a:p>
            <a:pPr marL="571500" indent="-571500" algn="just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SAC will continue to be engaged throughout the enrollment process</a:t>
            </a:r>
          </a:p>
          <a:p>
            <a:pPr marL="571500" indent="-571500">
              <a:lnSpc>
                <a:spcPts val="42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4A39144D-6B85-F98A-A5DA-7F054C2018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7918" y="6368149"/>
            <a:ext cx="17820163" cy="74519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4C5C55-0CA2-3C08-E716-ED094F91198B}"/>
              </a:ext>
            </a:extLst>
          </p:cNvPr>
          <p:cNvSpPr txBox="1"/>
          <p:nvPr/>
        </p:nvSpPr>
        <p:spPr>
          <a:xfrm>
            <a:off x="13302218" y="18036576"/>
            <a:ext cx="1463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solidFill>
                  <a:srgbClr val="F36F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2:  Tobacco Cessation Referral Method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094EDE99-4BCE-AAF6-55CB-EB5E32D20B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1133057"/>
              </p:ext>
            </p:extLst>
          </p:nvPr>
        </p:nvGraphicFramePr>
        <p:xfrm>
          <a:off x="13400512" y="13404351"/>
          <a:ext cx="17574788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420E8E3-34F3-D110-8162-DC8B0456079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" t="12500" r="7482" b="9920"/>
          <a:stretch/>
        </p:blipFill>
        <p:spPr>
          <a:xfrm>
            <a:off x="7482600" y="20906357"/>
            <a:ext cx="5808951" cy="3919554"/>
          </a:xfrm>
          <a:prstGeom prst="rect">
            <a:avLst/>
          </a:prstGeom>
        </p:spPr>
      </p:pic>
      <p:sp>
        <p:nvSpPr>
          <p:cNvPr id="21" name="Notched Right Arrow 20">
            <a:extLst>
              <a:ext uri="{FF2B5EF4-FFF2-40B4-BE49-F238E27FC236}">
                <a16:creationId xmlns:a16="http://schemas.microsoft.com/office/drawing/2014/main" id="{D70205F7-C032-D952-A6E1-0BAD0F448C9E}"/>
              </a:ext>
            </a:extLst>
          </p:cNvPr>
          <p:cNvSpPr/>
          <p:nvPr/>
        </p:nvSpPr>
        <p:spPr>
          <a:xfrm>
            <a:off x="685800" y="24466282"/>
            <a:ext cx="6796800" cy="1396800"/>
          </a:xfrm>
          <a:prstGeom prst="notched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B"/>
          </a:p>
        </p:txBody>
      </p:sp>
      <p:sp>
        <p:nvSpPr>
          <p:cNvPr id="22" name="Notched Right Arrow 21">
            <a:extLst>
              <a:ext uri="{FF2B5EF4-FFF2-40B4-BE49-F238E27FC236}">
                <a16:creationId xmlns:a16="http://schemas.microsoft.com/office/drawing/2014/main" id="{8B6B79E9-763F-06B1-FC5B-AF1A416A18E3}"/>
              </a:ext>
            </a:extLst>
          </p:cNvPr>
          <p:cNvSpPr/>
          <p:nvPr/>
        </p:nvSpPr>
        <p:spPr>
          <a:xfrm>
            <a:off x="7253999" y="24477781"/>
            <a:ext cx="6796800" cy="1396800"/>
          </a:xfrm>
          <a:prstGeom prst="notched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B"/>
          </a:p>
        </p:txBody>
      </p:sp>
      <p:sp>
        <p:nvSpPr>
          <p:cNvPr id="23" name="Notched Right Arrow 22">
            <a:extLst>
              <a:ext uri="{FF2B5EF4-FFF2-40B4-BE49-F238E27FC236}">
                <a16:creationId xmlns:a16="http://schemas.microsoft.com/office/drawing/2014/main" id="{4A8D6A90-253C-F2BD-E933-BD22DF9F3FF9}"/>
              </a:ext>
            </a:extLst>
          </p:cNvPr>
          <p:cNvSpPr/>
          <p:nvPr/>
        </p:nvSpPr>
        <p:spPr>
          <a:xfrm>
            <a:off x="13822197" y="24451154"/>
            <a:ext cx="10170403" cy="1396800"/>
          </a:xfrm>
          <a:prstGeom prst="notched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B"/>
          </a:p>
        </p:txBody>
      </p:sp>
      <p:sp>
        <p:nvSpPr>
          <p:cNvPr id="24" name="Notched Right Arrow 23">
            <a:extLst>
              <a:ext uri="{FF2B5EF4-FFF2-40B4-BE49-F238E27FC236}">
                <a16:creationId xmlns:a16="http://schemas.microsoft.com/office/drawing/2014/main" id="{BA1DBAE9-EA0E-F677-E995-56A294A87756}"/>
              </a:ext>
            </a:extLst>
          </p:cNvPr>
          <p:cNvSpPr/>
          <p:nvPr/>
        </p:nvSpPr>
        <p:spPr>
          <a:xfrm>
            <a:off x="23759226" y="24466282"/>
            <a:ext cx="6796800" cy="1368000"/>
          </a:xfrm>
          <a:prstGeom prst="notched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42E6C27-1F08-9F44-FF35-FD7668E42772}"/>
              </a:ext>
            </a:extLst>
          </p:cNvPr>
          <p:cNvSpPr txBox="1"/>
          <p:nvPr/>
        </p:nvSpPr>
        <p:spPr>
          <a:xfrm>
            <a:off x="1137855" y="21358489"/>
            <a:ext cx="654259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LB" sz="32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Engaging stakeholders: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LB" sz="32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LB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atients, researchers, community-based organizations, providers, Citizen Scientists,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policy makers,</a:t>
            </a:r>
            <a:r>
              <a:rPr lang="en-LB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payers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Clarify roles of each member</a:t>
            </a:r>
            <a:endParaRPr lang="en-LB" sz="3200" dirty="0">
              <a:solidFill>
                <a:schemeClr val="accent3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931C00-EE1B-C9F5-8CEF-DD30F6318348}"/>
              </a:ext>
            </a:extLst>
          </p:cNvPr>
          <p:cNvSpPr txBox="1"/>
          <p:nvPr/>
        </p:nvSpPr>
        <p:spPr>
          <a:xfrm>
            <a:off x="7253999" y="25844843"/>
            <a:ext cx="712277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Biannual Stakeholder Advisory Committee &amp; User Group Panels</a:t>
            </a:r>
            <a:endParaRPr lang="en-LB" sz="3200" dirty="0">
              <a:solidFill>
                <a:schemeClr val="accent3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Targeted stakeholder engagement activities</a:t>
            </a:r>
            <a:endParaRPr lang="en-LB" sz="3200" dirty="0">
              <a:solidFill>
                <a:schemeClr val="accent3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Tobacco Cessation Referral training</a:t>
            </a:r>
            <a:endParaRPr lang="en-LB" sz="3200" dirty="0">
              <a:solidFill>
                <a:schemeClr val="accent3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Workflow observation</a:t>
            </a:r>
            <a:endParaRPr lang="en-LB" sz="3200" dirty="0">
              <a:solidFill>
                <a:schemeClr val="accent3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Pre-trial provider qualitative interviews</a:t>
            </a:r>
            <a:endParaRPr lang="en-LB" sz="3200" dirty="0">
              <a:solidFill>
                <a:schemeClr val="accent3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53EA67B-C5D5-5B24-2E92-809E4E3E1EB8}"/>
              </a:ext>
            </a:extLst>
          </p:cNvPr>
          <p:cNvSpPr txBox="1"/>
          <p:nvPr/>
        </p:nvSpPr>
        <p:spPr>
          <a:xfrm>
            <a:off x="14284530" y="21430793"/>
            <a:ext cx="958997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Sharing recruitment and retention rates</a:t>
            </a:r>
            <a:endParaRPr lang="en-LB" sz="3200" dirty="0">
              <a:solidFill>
                <a:schemeClr val="accent3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Discussing barriers and facilitators</a:t>
            </a:r>
            <a:endParaRPr lang="en-LB" sz="3200" dirty="0">
              <a:solidFill>
                <a:schemeClr val="accent3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Confirm that low socioeconomic status is not a barrier for enrollment</a:t>
            </a:r>
            <a:endParaRPr lang="en-LB" sz="3200" dirty="0">
              <a:solidFill>
                <a:schemeClr val="accent3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Aid patients without a phone</a:t>
            </a:r>
            <a:endParaRPr lang="en-LB" sz="3200" dirty="0">
              <a:solidFill>
                <a:schemeClr val="accent3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Maintain recruitment over the 33-month period</a:t>
            </a:r>
            <a:endParaRPr lang="en-LB" sz="3200" dirty="0">
              <a:solidFill>
                <a:schemeClr val="accent3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B776DF-17B3-7B08-66CB-4B63F259944A}"/>
              </a:ext>
            </a:extLst>
          </p:cNvPr>
          <p:cNvSpPr txBox="1"/>
          <p:nvPr/>
        </p:nvSpPr>
        <p:spPr>
          <a:xfrm>
            <a:off x="23759227" y="25858715"/>
            <a:ext cx="67968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</a:t>
            </a:r>
            <a:r>
              <a:rPr lang="en-LB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 group panel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r>
              <a:rPr lang="en-LB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eetings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LB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ngaging the OneFlorida Citizen Scientist Program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LB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ollaborating with UF County Extension and its Associate Dean and the UF Cancer Center’s Community Outreach and Engagement office and its Associate Directo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endParaRPr lang="en-LB" sz="3200" dirty="0">
              <a:solidFill>
                <a:schemeClr val="accent3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AADFAFE-6478-9B41-350B-6519A98BC709}"/>
              </a:ext>
            </a:extLst>
          </p:cNvPr>
          <p:cNvSpPr txBox="1"/>
          <p:nvPr/>
        </p:nvSpPr>
        <p:spPr>
          <a:xfrm>
            <a:off x="1274425" y="24883793"/>
            <a:ext cx="58198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Pre-Award</a:t>
            </a:r>
            <a:r>
              <a:rPr lang="en-LB" sz="2800" b="1" dirty="0">
                <a:effectLst/>
              </a:rPr>
              <a:t> </a:t>
            </a:r>
            <a:endParaRPr lang="en-LB" sz="28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95F2002-79DA-3418-3D84-BC9782624F58}"/>
              </a:ext>
            </a:extLst>
          </p:cNvPr>
          <p:cNvSpPr txBox="1"/>
          <p:nvPr/>
        </p:nvSpPr>
        <p:spPr>
          <a:xfrm>
            <a:off x="7482600" y="24883793"/>
            <a:ext cx="58198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Pre-Trial</a:t>
            </a:r>
            <a:r>
              <a:rPr lang="en-LB" dirty="0">
                <a:effectLst/>
              </a:rPr>
              <a:t> </a:t>
            </a:r>
            <a:endParaRPr lang="en-LB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509F5E6-8292-1E26-5219-AEA80C7437D9}"/>
              </a:ext>
            </a:extLst>
          </p:cNvPr>
          <p:cNvSpPr txBox="1"/>
          <p:nvPr/>
        </p:nvSpPr>
        <p:spPr>
          <a:xfrm>
            <a:off x="24020238" y="24810409"/>
            <a:ext cx="58198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Analysis &amp; Dissemination</a:t>
            </a:r>
            <a:r>
              <a:rPr lang="en-LB" sz="28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L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50932FE-B7B7-E2A2-3A56-4FD4EE046DD4}"/>
              </a:ext>
            </a:extLst>
          </p:cNvPr>
          <p:cNvSpPr txBox="1"/>
          <p:nvPr/>
        </p:nvSpPr>
        <p:spPr>
          <a:xfrm>
            <a:off x="13988711" y="24835252"/>
            <a:ext cx="92685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Trial Recruitment</a:t>
            </a:r>
            <a:r>
              <a:rPr lang="en-LB" sz="3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L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Picture 50" descr="A picture containing text, person, holding, hand&#10;&#10;Description automatically generated">
            <a:extLst>
              <a:ext uri="{FF2B5EF4-FFF2-40B4-BE49-F238E27FC236}">
                <a16:creationId xmlns:a16="http://schemas.microsoft.com/office/drawing/2014/main" id="{4CC22EBA-46B9-09CB-6ACF-F92EADFC780A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b="10298"/>
          <a:stretch/>
        </p:blipFill>
        <p:spPr>
          <a:xfrm>
            <a:off x="15479060" y="25115343"/>
            <a:ext cx="7336163" cy="4720089"/>
          </a:xfrm>
          <a:prstGeom prst="rect">
            <a:avLst/>
          </a:prstGeom>
        </p:spPr>
      </p:pic>
      <p:pic>
        <p:nvPicPr>
          <p:cNvPr id="53" name="Graphic 52" descr="Group of people outline">
            <a:extLst>
              <a:ext uri="{FF2B5EF4-FFF2-40B4-BE49-F238E27FC236}">
                <a16:creationId xmlns:a16="http://schemas.microsoft.com/office/drawing/2014/main" id="{D8ED4C5C-21C5-1853-A3BA-BBADEF9B4E8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108460" y="25719196"/>
            <a:ext cx="3951480" cy="3951480"/>
          </a:xfrm>
          <a:prstGeom prst="rect">
            <a:avLst/>
          </a:prstGeom>
        </p:spPr>
      </p:pic>
      <p:pic>
        <p:nvPicPr>
          <p:cNvPr id="59" name="Graphic 58" descr="Bar graph with upward trend outline">
            <a:extLst>
              <a:ext uri="{FF2B5EF4-FFF2-40B4-BE49-F238E27FC236}">
                <a16:creationId xmlns:a16="http://schemas.microsoft.com/office/drawing/2014/main" id="{326932A5-6D28-1B86-00EF-ABB3336441E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4164272" y="20436765"/>
            <a:ext cx="5625830" cy="44470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873299-0653-B18B-3F6E-56EBFDF1CB21}"/>
              </a:ext>
            </a:extLst>
          </p:cNvPr>
          <p:cNvSpPr txBox="1"/>
          <p:nvPr/>
        </p:nvSpPr>
        <p:spPr>
          <a:xfrm>
            <a:off x="1137855" y="29824216"/>
            <a:ext cx="1463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solidFill>
                  <a:srgbClr val="F36F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3: The Stakeholder Engagement Plan</a:t>
            </a:r>
          </a:p>
        </p:txBody>
      </p:sp>
    </p:spTree>
    <p:extLst>
      <p:ext uri="{BB962C8B-B14F-4D97-AF65-F5344CB8AC3E}">
        <p14:creationId xmlns:p14="http://schemas.microsoft.com/office/powerpoint/2010/main" val="101713253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HOP Template">
      <a:dk1>
        <a:srgbClr val="333333"/>
      </a:dk1>
      <a:lt1>
        <a:srgbClr val="FFFFFF"/>
      </a:lt1>
      <a:dk2>
        <a:srgbClr val="F36F21"/>
      </a:dk2>
      <a:lt2>
        <a:srgbClr val="162C55"/>
      </a:lt2>
      <a:accent1>
        <a:srgbClr val="F36F21"/>
      </a:accent1>
      <a:accent2>
        <a:srgbClr val="162C55"/>
      </a:accent2>
      <a:accent3>
        <a:srgbClr val="808080"/>
      </a:accent3>
      <a:accent4>
        <a:srgbClr val="008040"/>
      </a:accent4>
      <a:accent5>
        <a:srgbClr val="005999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2615</TotalTime>
  <Words>542</Words>
  <Application>Microsoft Macintosh PowerPoint</Application>
  <PresentationFormat>Custom</PresentationFormat>
  <Paragraphs>54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Gentona Book</vt:lpstr>
      <vt:lpstr>Gentona SemiBold Italic</vt:lpstr>
      <vt:lpstr>Helvetica</vt:lpstr>
      <vt:lpstr>Times New Roman</vt:lpstr>
      <vt:lpstr>Default Design</vt:lpstr>
      <vt:lpstr>PowerPoint Presentation</vt:lpstr>
    </vt:vector>
  </TitlesOfParts>
  <Company>IT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Training</dc:creator>
  <cp:lastModifiedBy>Bou Malham, Melissa</cp:lastModifiedBy>
  <cp:revision>235</cp:revision>
  <cp:lastPrinted>2017-02-21T20:15:31Z</cp:lastPrinted>
  <dcterms:created xsi:type="dcterms:W3CDTF">2002-01-04T15:07:16Z</dcterms:created>
  <dcterms:modified xsi:type="dcterms:W3CDTF">2023-02-24T17:46:51Z</dcterms:modified>
</cp:coreProperties>
</file>